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8" r:id="rId1"/>
    <p:sldMasterId id="2147483713" r:id="rId2"/>
    <p:sldMasterId id="2147483695" r:id="rId3"/>
  </p:sldMasterIdLst>
  <p:notesMasterIdLst>
    <p:notesMasterId r:id="rId18"/>
  </p:notesMasterIdLst>
  <p:handoutMasterIdLst>
    <p:handoutMasterId r:id="rId19"/>
  </p:handoutMasterIdLst>
  <p:sldIdLst>
    <p:sldId id="263" r:id="rId4"/>
    <p:sldId id="394" r:id="rId5"/>
    <p:sldId id="361" r:id="rId6"/>
    <p:sldId id="267" r:id="rId7"/>
    <p:sldId id="396" r:id="rId8"/>
    <p:sldId id="404" r:id="rId9"/>
    <p:sldId id="406" r:id="rId10"/>
    <p:sldId id="398" r:id="rId11"/>
    <p:sldId id="399" r:id="rId12"/>
    <p:sldId id="407" r:id="rId13"/>
    <p:sldId id="380" r:id="rId14"/>
    <p:sldId id="381" r:id="rId15"/>
    <p:sldId id="395" r:id="rId16"/>
    <p:sldId id="405" r:id="rId17"/>
  </p:sldIdLst>
  <p:sldSz cx="9144000" cy="6858000" type="screen4x3"/>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3B30DF1-B536-4A38-8123-EF91517D99F5}">
          <p14:sldIdLst>
            <p14:sldId id="263"/>
            <p14:sldId id="394"/>
            <p14:sldId id="361"/>
            <p14:sldId id="267"/>
            <p14:sldId id="396"/>
            <p14:sldId id="404"/>
            <p14:sldId id="406"/>
            <p14:sldId id="398"/>
            <p14:sldId id="399"/>
            <p14:sldId id="407"/>
            <p14:sldId id="380"/>
            <p14:sldId id="381"/>
            <p14:sldId id="395"/>
            <p14:sldId id="40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C44"/>
    <a:srgbClr val="6DBD6D"/>
    <a:srgbClr val="E35457"/>
    <a:srgbClr val="FF0000"/>
    <a:srgbClr val="3F97A4"/>
    <a:srgbClr val="7C0019"/>
    <a:srgbClr val="2B317C"/>
    <a:srgbClr val="32AE33"/>
    <a:srgbClr val="002060"/>
    <a:srgbClr val="3328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45" autoAdjust="0"/>
    <p:restoredTop sz="92952" autoAdjust="0"/>
  </p:normalViewPr>
  <p:slideViewPr>
    <p:cSldViewPr snapToGrid="0">
      <p:cViewPr>
        <p:scale>
          <a:sx n="153" d="100"/>
          <a:sy n="153" d="100"/>
        </p:scale>
        <p:origin x="72" y="96"/>
      </p:cViewPr>
      <p:guideLst/>
    </p:cSldViewPr>
  </p:slideViewPr>
  <p:outlineViewPr>
    <p:cViewPr>
      <p:scale>
        <a:sx n="33" d="100"/>
        <a:sy n="33" d="100"/>
      </p:scale>
      <p:origin x="0" y="-324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69F1FD37-6DAB-4D5B-B882-0C4E6DA7C29B}"/>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BE3C814E-B2F6-40E6-B388-A7F3E417A2B1}"/>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C9E6B068-CA77-465F-B853-131E91E43C2A}" type="datetimeFigureOut">
              <a:rPr kumimoji="1" lang="ja-JP" altLang="en-US" smtClean="0"/>
              <a:t>2019/7/20</a:t>
            </a:fld>
            <a:endParaRPr kumimoji="1" lang="ja-JP" altLang="en-US"/>
          </a:p>
        </p:txBody>
      </p:sp>
      <p:sp>
        <p:nvSpPr>
          <p:cNvPr id="4" name="フッター プレースホルダー 3">
            <a:extLst>
              <a:ext uri="{FF2B5EF4-FFF2-40B4-BE49-F238E27FC236}">
                <a16:creationId xmlns:a16="http://schemas.microsoft.com/office/drawing/2014/main" id="{2BECDF04-0860-4526-9589-6D4F86A48C2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A5E24D40-11DD-4646-ABD1-9C1D69A48CA7}"/>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61C47AEE-050C-4631-9C80-FFB2CD464881}" type="slidenum">
              <a:rPr kumimoji="1" lang="ja-JP" altLang="en-US" smtClean="0"/>
              <a:t>‹#›</a:t>
            </a:fld>
            <a:endParaRPr kumimoji="1" lang="ja-JP" altLang="en-US"/>
          </a:p>
        </p:txBody>
      </p:sp>
    </p:spTree>
    <p:extLst>
      <p:ext uri="{BB962C8B-B14F-4D97-AF65-F5344CB8AC3E}">
        <p14:creationId xmlns:p14="http://schemas.microsoft.com/office/powerpoint/2010/main" val="41007599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E4B064D-3982-4EE3-96E7-89935AE1D9FC}" type="datetimeFigureOut">
              <a:rPr kumimoji="1" lang="ja-JP" altLang="en-US" smtClean="0"/>
              <a:t>2019/7/20</a:t>
            </a:fld>
            <a:endParaRPr kumimoji="1" lang="ja-JP" altLang="en-US"/>
          </a:p>
        </p:txBody>
      </p:sp>
      <p:sp>
        <p:nvSpPr>
          <p:cNvPr id="4" name="スライド イメージ プレースホルダー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1961AA7D-5DAA-4ADA-AE8E-B5D38383174B}" type="slidenum">
              <a:rPr kumimoji="1" lang="ja-JP" altLang="en-US" smtClean="0"/>
              <a:t>‹#›</a:t>
            </a:fld>
            <a:endParaRPr kumimoji="1" lang="ja-JP" altLang="en-US"/>
          </a:p>
        </p:txBody>
      </p:sp>
    </p:spTree>
    <p:extLst>
      <p:ext uri="{BB962C8B-B14F-4D97-AF65-F5344CB8AC3E}">
        <p14:creationId xmlns:p14="http://schemas.microsoft.com/office/powerpoint/2010/main" val="612838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a:t>
            </a:fld>
            <a:endParaRPr kumimoji="1" lang="ja-JP" altLang="en-US"/>
          </a:p>
        </p:txBody>
      </p:sp>
    </p:spTree>
    <p:extLst>
      <p:ext uri="{BB962C8B-B14F-4D97-AF65-F5344CB8AC3E}">
        <p14:creationId xmlns:p14="http://schemas.microsoft.com/office/powerpoint/2010/main" val="2668673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2</a:t>
            </a:fld>
            <a:endParaRPr kumimoji="1" lang="ja-JP" altLang="en-US"/>
          </a:p>
        </p:txBody>
      </p:sp>
    </p:spTree>
    <p:extLst>
      <p:ext uri="{BB962C8B-B14F-4D97-AF65-F5344CB8AC3E}">
        <p14:creationId xmlns:p14="http://schemas.microsoft.com/office/powerpoint/2010/main" val="3414239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3</a:t>
            </a:fld>
            <a:endParaRPr kumimoji="1" lang="ja-JP" altLang="en-US"/>
          </a:p>
        </p:txBody>
      </p:sp>
    </p:spTree>
    <p:extLst>
      <p:ext uri="{BB962C8B-B14F-4D97-AF65-F5344CB8AC3E}">
        <p14:creationId xmlns:p14="http://schemas.microsoft.com/office/powerpoint/2010/main" val="810061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5</a:t>
            </a:fld>
            <a:endParaRPr kumimoji="1" lang="ja-JP" altLang="en-US"/>
          </a:p>
        </p:txBody>
      </p:sp>
    </p:spTree>
    <p:extLst>
      <p:ext uri="{BB962C8B-B14F-4D97-AF65-F5344CB8AC3E}">
        <p14:creationId xmlns:p14="http://schemas.microsoft.com/office/powerpoint/2010/main" val="2405491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8</a:t>
            </a:fld>
            <a:endParaRPr kumimoji="1" lang="ja-JP" altLang="en-US"/>
          </a:p>
        </p:txBody>
      </p:sp>
    </p:spTree>
    <p:extLst>
      <p:ext uri="{BB962C8B-B14F-4D97-AF65-F5344CB8AC3E}">
        <p14:creationId xmlns:p14="http://schemas.microsoft.com/office/powerpoint/2010/main" val="3383751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9</a:t>
            </a:fld>
            <a:endParaRPr kumimoji="1" lang="ja-JP" altLang="en-US"/>
          </a:p>
        </p:txBody>
      </p:sp>
    </p:spTree>
    <p:extLst>
      <p:ext uri="{BB962C8B-B14F-4D97-AF65-F5344CB8AC3E}">
        <p14:creationId xmlns:p14="http://schemas.microsoft.com/office/powerpoint/2010/main" val="321573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10</a:t>
            </a:fld>
            <a:endParaRPr kumimoji="1" lang="ja-JP" altLang="en-US"/>
          </a:p>
        </p:txBody>
      </p:sp>
    </p:spTree>
    <p:extLst>
      <p:ext uri="{BB962C8B-B14F-4D97-AF65-F5344CB8AC3E}">
        <p14:creationId xmlns:p14="http://schemas.microsoft.com/office/powerpoint/2010/main" val="136421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11</a:t>
            </a:fld>
            <a:endParaRPr kumimoji="1" lang="ja-JP" altLang="en-US"/>
          </a:p>
        </p:txBody>
      </p:sp>
    </p:spTree>
    <p:extLst>
      <p:ext uri="{BB962C8B-B14F-4D97-AF65-F5344CB8AC3E}">
        <p14:creationId xmlns:p14="http://schemas.microsoft.com/office/powerpoint/2010/main" val="2497809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13</a:t>
            </a:fld>
            <a:endParaRPr kumimoji="1" lang="ja-JP" altLang="en-US"/>
          </a:p>
        </p:txBody>
      </p:sp>
    </p:spTree>
    <p:extLst>
      <p:ext uri="{BB962C8B-B14F-4D97-AF65-F5344CB8AC3E}">
        <p14:creationId xmlns:p14="http://schemas.microsoft.com/office/powerpoint/2010/main" val="2590081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0DA547FD-7A7A-468E-A3B2-E2A934CF6DC7}"/>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
        <p:nvSpPr>
          <p:cNvPr id="9" name="正方形/長方形 8">
            <a:extLst>
              <a:ext uri="{FF2B5EF4-FFF2-40B4-BE49-F238E27FC236}">
                <a16:creationId xmlns:a16="http://schemas.microsoft.com/office/drawing/2014/main" id="{8952C358-4093-42FE-8A3F-E825AB523279}"/>
              </a:ext>
            </a:extLst>
          </p:cNvPr>
          <p:cNvSpPr/>
          <p:nvPr userDrawn="1"/>
        </p:nvSpPr>
        <p:spPr>
          <a:xfrm>
            <a:off x="0" y="3577334"/>
            <a:ext cx="9144000" cy="27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Content Placeholder 2">
            <a:extLst>
              <a:ext uri="{FF2B5EF4-FFF2-40B4-BE49-F238E27FC236}">
                <a16:creationId xmlns:a16="http://schemas.microsoft.com/office/drawing/2014/main" id="{D9B532E8-0E78-4E1D-B9A9-75FCAFF955FD}"/>
              </a:ext>
            </a:extLst>
          </p:cNvPr>
          <p:cNvSpPr>
            <a:spLocks noGrp="1"/>
          </p:cNvSpPr>
          <p:nvPr>
            <p:ph idx="1" hasCustomPrompt="1"/>
          </p:nvPr>
        </p:nvSpPr>
        <p:spPr>
          <a:xfrm>
            <a:off x="784149" y="2448524"/>
            <a:ext cx="7575702" cy="980476"/>
          </a:xfrm>
          <a:prstGeom prst="rect">
            <a:avLst/>
          </a:prstGeom>
        </p:spPr>
        <p:txBody>
          <a:bodyPr anchor="b"/>
          <a:lstStyle>
            <a:lvl1pPr marL="0" indent="0" algn="ctr">
              <a:buNone/>
              <a:defRPr sz="4800"/>
            </a:lvl1pPr>
          </a:lstStyle>
          <a:p>
            <a:pPr lvl="0"/>
            <a:r>
              <a:rPr lang="en-US" dirty="0"/>
              <a:t>Section</a:t>
            </a:r>
          </a:p>
        </p:txBody>
      </p:sp>
    </p:spTree>
    <p:extLst>
      <p:ext uri="{BB962C8B-B14F-4D97-AF65-F5344CB8AC3E}">
        <p14:creationId xmlns:p14="http://schemas.microsoft.com/office/powerpoint/2010/main" val="3683256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58EF79F0-5B50-49E0-93FF-FA40F8CC271A}"/>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Tree>
    <p:extLst>
      <p:ext uri="{BB962C8B-B14F-4D97-AF65-F5344CB8AC3E}">
        <p14:creationId xmlns:p14="http://schemas.microsoft.com/office/powerpoint/2010/main" val="1908380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126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108791687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595460432"/>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コンテンツ">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00D422D2-435C-4F24-B185-C5AB3D9BF308}"/>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7" name="コンテンツ プレースホルダー 2">
            <a:extLst>
              <a:ext uri="{FF2B5EF4-FFF2-40B4-BE49-F238E27FC236}">
                <a16:creationId xmlns:a16="http://schemas.microsoft.com/office/drawing/2014/main" id="{D484A4A3-1C7F-4EBA-B6BB-4A6E2E9335B4}"/>
              </a:ext>
            </a:extLst>
          </p:cNvPr>
          <p:cNvSpPr>
            <a:spLocks noGrp="1"/>
          </p:cNvSpPr>
          <p:nvPr>
            <p:ph idx="1"/>
          </p:nvPr>
        </p:nvSpPr>
        <p:spPr>
          <a:xfrm>
            <a:off x="536528" y="1466626"/>
            <a:ext cx="78867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966646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動画">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0" name="メディア プレースホルダー 9">
            <a:extLst>
              <a:ext uri="{FF2B5EF4-FFF2-40B4-BE49-F238E27FC236}">
                <a16:creationId xmlns:a16="http://schemas.microsoft.com/office/drawing/2014/main" id="{EE0CB1EF-2DAD-4B64-9DFA-F8DC33A3467B}"/>
              </a:ext>
            </a:extLst>
          </p:cNvPr>
          <p:cNvSpPr>
            <a:spLocks noGrp="1"/>
          </p:cNvSpPr>
          <p:nvPr>
            <p:ph type="media" sz="quarter" idx="15"/>
          </p:nvPr>
        </p:nvSpPr>
        <p:spPr>
          <a:xfrm>
            <a:off x="3613223" y="1629000"/>
            <a:ext cx="5400000" cy="3600000"/>
          </a:xfrm>
          <a:ln w="19050">
            <a:solidFill>
              <a:srgbClr val="808080"/>
            </a:solidFill>
          </a:ln>
        </p:spPr>
        <p:txBody>
          <a:bodyPr/>
          <a:lstStyle/>
          <a:p>
            <a:endParaRPr kumimoji="1" lang="ja-JP" altLang="en-US" dirty="0"/>
          </a:p>
        </p:txBody>
      </p:sp>
      <p:sp>
        <p:nvSpPr>
          <p:cNvPr id="11" name="コンテンツ プレースホルダー 2">
            <a:extLst>
              <a:ext uri="{FF2B5EF4-FFF2-40B4-BE49-F238E27FC236}">
                <a16:creationId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3" name="コンテンツ プレースホルダー 2">
            <a:extLst>
              <a:ext uri="{FF2B5EF4-FFF2-40B4-BE49-F238E27FC236}">
                <a16:creationId xmlns:a16="http://schemas.microsoft.com/office/drawing/2014/main" id="{3D8F2D8D-E3CD-4C66-A69B-FCD92F908EE6}"/>
              </a:ext>
            </a:extLst>
          </p:cNvPr>
          <p:cNvSpPr>
            <a:spLocks noGrp="1"/>
          </p:cNvSpPr>
          <p:nvPr>
            <p:ph idx="18" hasCustomPrompt="1"/>
          </p:nvPr>
        </p:nvSpPr>
        <p:spPr>
          <a:xfrm>
            <a:off x="36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6" name="タイトル 1">
            <a:extLst>
              <a:ext uri="{FF2B5EF4-FFF2-40B4-BE49-F238E27FC236}">
                <a16:creationId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17" name="コンテンツ プレースホルダー 2">
            <a:extLst>
              <a:ext uri="{FF2B5EF4-FFF2-40B4-BE49-F238E27FC236}">
                <a16:creationId xmlns:a16="http://schemas.microsoft.com/office/drawing/2014/main" id="{42D79736-80FF-490A-BADF-6785B9F3AF08}"/>
              </a:ext>
            </a:extLst>
          </p:cNvPr>
          <p:cNvSpPr>
            <a:spLocks noGrp="1"/>
          </p:cNvSpPr>
          <p:nvPr>
            <p:ph idx="19" hasCustomPrompt="1"/>
          </p:nvPr>
        </p:nvSpPr>
        <p:spPr>
          <a:xfrm>
            <a:off x="54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8" name="コンテンツ プレースホルダー 2">
            <a:extLst>
              <a:ext uri="{FF2B5EF4-FFF2-40B4-BE49-F238E27FC236}">
                <a16:creationId xmlns:a16="http://schemas.microsoft.com/office/drawing/2014/main" id="{82075520-0356-49A2-8FB3-A5E1DEE3A8C5}"/>
              </a:ext>
            </a:extLst>
          </p:cNvPr>
          <p:cNvSpPr>
            <a:spLocks noGrp="1"/>
          </p:cNvSpPr>
          <p:nvPr>
            <p:ph idx="20" hasCustomPrompt="1"/>
          </p:nvPr>
        </p:nvSpPr>
        <p:spPr>
          <a:xfrm>
            <a:off x="72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Tree>
    <p:extLst>
      <p:ext uri="{BB962C8B-B14F-4D97-AF65-F5344CB8AC3E}">
        <p14:creationId xmlns:p14="http://schemas.microsoft.com/office/powerpoint/2010/main" val="1591215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グラフ">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1" name="コンテンツ プレースホルダー 2">
            <a:extLst>
              <a:ext uri="{FF2B5EF4-FFF2-40B4-BE49-F238E27FC236}">
                <a16:creationId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6" name="タイトル 1">
            <a:extLst>
              <a:ext uri="{FF2B5EF4-FFF2-40B4-BE49-F238E27FC236}">
                <a16:creationId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9" name="正方形/長方形 8">
            <a:extLst>
              <a:ext uri="{FF2B5EF4-FFF2-40B4-BE49-F238E27FC236}">
                <a16:creationId xmlns:a16="http://schemas.microsoft.com/office/drawing/2014/main" id="{3E3900AF-8FD3-44E4-8D61-D4D8EB76AC11}"/>
              </a:ext>
            </a:extLst>
          </p:cNvPr>
          <p:cNvSpPr/>
          <p:nvPr userDrawn="1"/>
        </p:nvSpPr>
        <p:spPr>
          <a:xfrm>
            <a:off x="3613223" y="1629000"/>
            <a:ext cx="5400000" cy="360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Tree>
    <p:extLst>
      <p:ext uri="{BB962C8B-B14F-4D97-AF65-F5344CB8AC3E}">
        <p14:creationId xmlns:p14="http://schemas.microsoft.com/office/powerpoint/2010/main" val="3221568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なんでも挿入">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id="{B4804DEC-C668-439F-A359-E86410B5D519}"/>
              </a:ext>
            </a:extLst>
          </p:cNvPr>
          <p:cNvSpPr>
            <a:spLocks noGrp="1"/>
          </p:cNvSpPr>
          <p:nvPr>
            <p:ph idx="1" hasCustomPrompt="1"/>
          </p:nvPr>
        </p:nvSpPr>
        <p:spPr>
          <a:xfrm>
            <a:off x="281200" y="1531341"/>
            <a:ext cx="1383122"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7" name="正方形/長方形 16">
            <a:extLst>
              <a:ext uri="{FF2B5EF4-FFF2-40B4-BE49-F238E27FC236}">
                <a16:creationId xmlns:a16="http://schemas.microsoft.com/office/drawing/2014/main" id="{ABB92E8C-5455-4982-8A01-AFB982AC1D37}"/>
              </a:ext>
            </a:extLst>
          </p:cNvPr>
          <p:cNvSpPr/>
          <p:nvPr userDrawn="1"/>
        </p:nvSpPr>
        <p:spPr>
          <a:xfrm>
            <a:off x="4182941" y="1531341"/>
            <a:ext cx="5040000" cy="378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コンテンツ プレースホルダー 2">
            <a:extLst>
              <a:ext uri="{FF2B5EF4-FFF2-40B4-BE49-F238E27FC236}">
                <a16:creationId xmlns:a16="http://schemas.microsoft.com/office/drawing/2014/main" id="{C8E18000-594C-4C91-8EFC-4500000EB093}"/>
              </a:ext>
            </a:extLst>
          </p:cNvPr>
          <p:cNvSpPr>
            <a:spLocks noGrp="1"/>
          </p:cNvSpPr>
          <p:nvPr>
            <p:ph idx="16" hasCustomPrompt="1"/>
          </p:nvPr>
        </p:nvSpPr>
        <p:spPr>
          <a:xfrm>
            <a:off x="281200" y="2327492"/>
            <a:ext cx="3599426" cy="365125"/>
          </a:xfrm>
        </p:spPr>
        <p:txBody>
          <a:bodyPr>
            <a:noAutofit/>
          </a:bodyPr>
          <a:lstStyle>
            <a:lvl1pPr marL="0" indent="0" algn="l">
              <a:buNone/>
              <a:defRPr sz="1500" u="none"/>
            </a:lvl1pPr>
          </a:lstStyle>
          <a:p>
            <a:pPr lvl="0"/>
            <a:r>
              <a:rPr kumimoji="1" lang="ja-JP" altLang="en-US" dirty="0"/>
              <a:t>・結果</a:t>
            </a:r>
          </a:p>
        </p:txBody>
      </p:sp>
      <p:sp>
        <p:nvSpPr>
          <p:cNvPr id="10" name="タイトル 1">
            <a:extLst>
              <a:ext uri="{FF2B5EF4-FFF2-40B4-BE49-F238E27FC236}">
                <a16:creationId xmlns:a16="http://schemas.microsoft.com/office/drawing/2014/main" id="{99214F0E-6510-4DC2-8AAC-5ED69F1CCA33}"/>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Tree>
    <p:extLst>
      <p:ext uri="{BB962C8B-B14F-4D97-AF65-F5344CB8AC3E}">
        <p14:creationId xmlns:p14="http://schemas.microsoft.com/office/powerpoint/2010/main" val="23008115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スライド番号プレースホルダー 5">
            <a:extLst>
              <a:ext uri="{FF2B5EF4-FFF2-40B4-BE49-F238E27FC236}">
                <a16:creationId xmlns:a16="http://schemas.microsoft.com/office/drawing/2014/main" id="{FD287141-24EE-4975-925C-3C0AA50878FC}"/>
              </a:ext>
            </a:extLst>
          </p:cNvPr>
          <p:cNvSpPr>
            <a:spLocks noGrp="1"/>
          </p:cNvSpPr>
          <p:nvPr>
            <p:ph type="sldNum" sz="quarter" idx="4"/>
          </p:nvPr>
        </p:nvSpPr>
        <p:spPr>
          <a:xfrm>
            <a:off x="6952826" y="6378124"/>
            <a:ext cx="2057400" cy="365125"/>
          </a:xfrm>
          <a:prstGeom prst="rect">
            <a:avLst/>
          </a:prstGeom>
        </p:spPr>
        <p:txBody>
          <a:bodyPr vert="horz" lIns="91440" tIns="45720" rIns="91440" bIns="45720" rtlCol="0" anchor="b"/>
          <a:lstStyle>
            <a:lvl1pPr algn="r">
              <a:lnSpc>
                <a:spcPct val="100000"/>
              </a:lnSpc>
              <a:defRPr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B63654C5-1636-4F20-A03F-ECD4CCF9462E}" type="slidenum">
              <a:rPr lang="ja-JP" altLang="en-US" smtClean="0"/>
              <a:pPr/>
              <a:t>‹#›</a:t>
            </a:fld>
            <a:endParaRPr lang="ja-JP" altLang="en-US" dirty="0"/>
          </a:p>
        </p:txBody>
      </p:sp>
      <p:pic>
        <p:nvPicPr>
          <p:cNvPr id="14" name="図 13">
            <a:extLst>
              <a:ext uri="{FF2B5EF4-FFF2-40B4-BE49-F238E27FC236}">
                <a16:creationId xmlns:a16="http://schemas.microsoft.com/office/drawing/2014/main" id="{D2B42B31-D39F-4E24-813F-894C34A57C4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8" name="フッター プレースホルダー 4">
            <a:extLst>
              <a:ext uri="{FF2B5EF4-FFF2-40B4-BE49-F238E27FC236}">
                <a16:creationId xmlns:a16="http://schemas.microsoft.com/office/drawing/2014/main"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050" dirty="0">
                <a:solidFill>
                  <a:schemeClr val="tx1"/>
                </a:solidFill>
                <a:uFill>
                  <a:solidFill>
                    <a:srgbClr val="FF695E"/>
                  </a:solidFill>
                </a:uFill>
                <a:latin typeface="Arial" panose="020B0604020202020204" pitchFamily="34" charset="0"/>
                <a:cs typeface="Arial" panose="020B0604020202020204" pitchFamily="34" charset="0"/>
              </a:rPr>
              <a:t>6-f</a:t>
            </a: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数値シミュレーションによる粉末金型充填における吸引効果の影響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cxnSp>
        <p:nvCxnSpPr>
          <p:cNvPr id="11" name="直線コネクタ 10"/>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693918"/>
      </p:ext>
    </p:extLst>
  </p:cSld>
  <p:clrMap bg1="lt1" tx1="dk1" bg2="lt2" tx2="dk2" accent1="accent1" accent2="accent2" accent3="accent3" accent4="accent4" accent5="accent5" accent6="accent6" hlink="hlink" folHlink="folHlink"/>
  <p:sldLayoutIdLst>
    <p:sldLayoutId id="2147483670" r:id="rId1"/>
    <p:sldLayoutId id="2147483673" r:id="rId2"/>
  </p:sldLayoutIdLst>
  <p:hf hdr="0" dt="0"/>
  <p:txStyles>
    <p:titleStyle>
      <a:lvl1pPr algn="l" defTabSz="685783" rtl="0" eaLnBrk="1" latinLnBrk="0" hangingPunct="1">
        <a:lnSpc>
          <a:spcPct val="150000"/>
        </a:lnSpc>
        <a:spcBef>
          <a:spcPct val="0"/>
        </a:spcBef>
        <a:buNone/>
        <a:defRPr kumimoji="1" sz="33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kumimoji="1" sz="21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857228" indent="-171446" algn="l" defTabSz="685783" rtl="0" eaLnBrk="1" latinLnBrk="0" hangingPunct="1">
        <a:lnSpc>
          <a:spcPct val="90000"/>
        </a:lnSpc>
        <a:spcBef>
          <a:spcPts val="375"/>
        </a:spcBef>
        <a:buFont typeface="Arial" panose="020B0604020202020204" pitchFamily="34" charset="0"/>
        <a:buChar char="•"/>
        <a:defRPr kumimoji="1" sz="15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783" rtl="0" eaLnBrk="1" latinLnBrk="0" hangingPunct="1">
        <a:defRPr kumimoji="1" sz="1350" kern="1200">
          <a:solidFill>
            <a:schemeClr val="tx1"/>
          </a:solidFill>
          <a:latin typeface="+mn-lt"/>
          <a:ea typeface="+mn-ea"/>
          <a:cs typeface="+mn-cs"/>
        </a:defRPr>
      </a:lvl1pPr>
      <a:lvl2pPr marL="342892" algn="l" defTabSz="685783" rtl="0" eaLnBrk="1" latinLnBrk="0" hangingPunct="1">
        <a:defRPr kumimoji="1" sz="1350" kern="1200">
          <a:solidFill>
            <a:schemeClr val="tx1"/>
          </a:solidFill>
          <a:latin typeface="+mn-lt"/>
          <a:ea typeface="+mn-ea"/>
          <a:cs typeface="+mn-cs"/>
        </a:defRPr>
      </a:lvl2pPr>
      <a:lvl3pPr marL="685783" algn="l" defTabSz="685783" rtl="0" eaLnBrk="1" latinLnBrk="0" hangingPunct="1">
        <a:defRPr kumimoji="1" sz="1350" kern="1200">
          <a:solidFill>
            <a:schemeClr val="tx1"/>
          </a:solidFill>
          <a:latin typeface="+mn-lt"/>
          <a:ea typeface="+mn-ea"/>
          <a:cs typeface="+mn-cs"/>
        </a:defRPr>
      </a:lvl3pPr>
      <a:lvl4pPr marL="1028675" algn="l" defTabSz="685783" rtl="0" eaLnBrk="1" latinLnBrk="0" hangingPunct="1">
        <a:defRPr kumimoji="1" sz="1350" kern="1200">
          <a:solidFill>
            <a:schemeClr val="tx1"/>
          </a:solidFill>
          <a:latin typeface="+mn-lt"/>
          <a:ea typeface="+mn-ea"/>
          <a:cs typeface="+mn-cs"/>
        </a:defRPr>
      </a:lvl4pPr>
      <a:lvl5pPr marL="1371566" algn="l" defTabSz="685783" rtl="0" eaLnBrk="1" latinLnBrk="0" hangingPunct="1">
        <a:defRPr kumimoji="1" sz="1350" kern="1200">
          <a:solidFill>
            <a:schemeClr val="tx1"/>
          </a:solidFill>
          <a:latin typeface="+mn-lt"/>
          <a:ea typeface="+mn-ea"/>
          <a:cs typeface="+mn-cs"/>
        </a:defRPr>
      </a:lvl5pPr>
      <a:lvl6pPr marL="1714457" algn="l" defTabSz="685783" rtl="0" eaLnBrk="1" latinLnBrk="0" hangingPunct="1">
        <a:defRPr kumimoji="1" sz="1350" kern="1200">
          <a:solidFill>
            <a:schemeClr val="tx1"/>
          </a:solidFill>
          <a:latin typeface="+mn-lt"/>
          <a:ea typeface="+mn-ea"/>
          <a:cs typeface="+mn-cs"/>
        </a:defRPr>
      </a:lvl6pPr>
      <a:lvl7pPr marL="2057348" algn="l" defTabSz="685783" rtl="0" eaLnBrk="1" latinLnBrk="0" hangingPunct="1">
        <a:defRPr kumimoji="1" sz="1350" kern="1200">
          <a:solidFill>
            <a:schemeClr val="tx1"/>
          </a:solidFill>
          <a:latin typeface="+mn-lt"/>
          <a:ea typeface="+mn-ea"/>
          <a:cs typeface="+mn-cs"/>
        </a:defRPr>
      </a:lvl7pPr>
      <a:lvl8pPr marL="2400240" algn="l" defTabSz="685783" rtl="0" eaLnBrk="1" latinLnBrk="0" hangingPunct="1">
        <a:defRPr kumimoji="1" sz="1350" kern="1200">
          <a:solidFill>
            <a:schemeClr val="tx1"/>
          </a:solidFill>
          <a:latin typeface="+mn-lt"/>
          <a:ea typeface="+mn-ea"/>
          <a:cs typeface="+mn-cs"/>
        </a:defRPr>
      </a:lvl8pPr>
      <a:lvl9pPr marL="2743132" algn="l" defTabSz="685783"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226102"/>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フッター プレースホルダー 4">
            <a:extLst>
              <a:ext uri="{FF2B5EF4-FFF2-40B4-BE49-F238E27FC236}">
                <a16:creationId xmlns:a16="http://schemas.microsoft.com/office/drawing/2014/main"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050" dirty="0">
                <a:solidFill>
                  <a:schemeClr val="tx1"/>
                </a:solidFill>
                <a:uFill>
                  <a:solidFill>
                    <a:srgbClr val="FF695E"/>
                  </a:solidFill>
                </a:uFill>
                <a:latin typeface="Arial" panose="020B0604020202020204" pitchFamily="34" charset="0"/>
                <a:cs typeface="Arial" panose="020B0604020202020204" pitchFamily="34" charset="0"/>
              </a:rPr>
              <a:t>6-f</a:t>
            </a: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数値シミュレーションによる粉末金型充填における吸引効果の影響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sp>
        <p:nvSpPr>
          <p:cNvPr id="2" name="Title Placeholder 1"/>
          <p:cNvSpPr>
            <a:spLocks noGrp="1"/>
          </p:cNvSpPr>
          <p:nvPr>
            <p:ph type="title"/>
          </p:nvPr>
        </p:nvSpPr>
        <p:spPr>
          <a:xfrm>
            <a:off x="0" y="3773"/>
            <a:ext cx="7886700" cy="811289"/>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437726" y="1442193"/>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9" name="正方形/長方形 8">
            <a:extLst>
              <a:ext uri="{FF2B5EF4-FFF2-40B4-BE49-F238E27FC236}">
                <a16:creationId xmlns:a16="http://schemas.microsoft.com/office/drawing/2014/main" id="{7B8703B5-2D04-43C7-A223-FDDD8352EC43}"/>
              </a:ext>
            </a:extLst>
          </p:cNvPr>
          <p:cNvSpPr/>
          <p:nvPr userDrawn="1"/>
        </p:nvSpPr>
        <p:spPr>
          <a:xfrm>
            <a:off x="0" y="797062"/>
            <a:ext cx="9144000" cy="36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11" name="図 10">
            <a:extLst>
              <a:ext uri="{FF2B5EF4-FFF2-40B4-BE49-F238E27FC236}">
                <a16:creationId xmlns:a16="http://schemas.microsoft.com/office/drawing/2014/main" id="{B1D9C13C-A386-4B77-95CF-F487CF490D0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12" name="スライド番号プレースホルダー 5">
            <a:extLst>
              <a:ext uri="{FF2B5EF4-FFF2-40B4-BE49-F238E27FC236}">
                <a16:creationId xmlns:a16="http://schemas.microsoft.com/office/drawing/2014/main" id="{FD287141-24EE-4975-925C-3C0AA50878FC}"/>
              </a:ext>
            </a:extLst>
          </p:cNvPr>
          <p:cNvSpPr txBox="1">
            <a:spLocks/>
          </p:cNvSpPr>
          <p:nvPr userDrawn="1"/>
        </p:nvSpPr>
        <p:spPr>
          <a:xfrm>
            <a:off x="6952826" y="6378124"/>
            <a:ext cx="2057400" cy="365125"/>
          </a:xfrm>
          <a:prstGeom prst="rect">
            <a:avLst/>
          </a:prstGeom>
        </p:spPr>
        <p:txBody>
          <a:bodyPr vert="horz" lIns="91440" tIns="45720" rIns="91440" bIns="45720" rtlCol="0" anchor="b"/>
          <a:lstStyle>
            <a:defPPr>
              <a:defRPr lang="ja-JP"/>
            </a:defPPr>
            <a:lvl1pPr marL="0" algn="r" defTabSz="914400" rtl="0" eaLnBrk="1" latinLnBrk="0" hangingPunct="1">
              <a:lnSpc>
                <a:spcPct val="100000"/>
              </a:lnSpc>
              <a:defRPr kumimoji="1" sz="12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63654C5-1636-4F20-A03F-ECD4CCF9462E}" type="slidenum">
              <a:rPr lang="ja-JP" altLang="en-US" smtClean="0">
                <a:solidFill>
                  <a:schemeClr val="tx1"/>
                </a:solidFill>
              </a:rPr>
              <a:pPr/>
              <a:t>‹#›</a:t>
            </a:fld>
            <a:endParaRPr lang="ja-JP" altLang="en-US" dirty="0">
              <a:solidFill>
                <a:schemeClr val="tx1"/>
              </a:solidFill>
            </a:endParaRPr>
          </a:p>
        </p:txBody>
      </p:sp>
      <p:cxnSp>
        <p:nvCxnSpPr>
          <p:cNvPr id="16" name="直線コネクタ 15"/>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1874000"/>
      </p:ext>
    </p:extLst>
  </p:cSld>
  <p:clrMap bg1="lt1" tx1="dk1" bg2="lt2" tx2="dk2" accent1="accent1" accent2="accent2" accent3="accent3" accent4="accent4" accent5="accent5" accent6="accent6" hlink="hlink" folHlink="folHlink"/>
  <p:sldLayoutIdLst>
    <p:sldLayoutId id="2147483697" r:id="rId1"/>
    <p:sldLayoutId id="2147483701" r:id="rId2"/>
    <p:sldLayoutId id="2147483707" r:id="rId3"/>
    <p:sldLayoutId id="2147483709" r:id="rId4"/>
    <p:sldLayoutId id="2147483712" r:id="rId5"/>
    <p:sldLayoutId id="2147483710" r:id="rId6"/>
  </p:sldLayoutIdLst>
  <p:hf hdr="0" dt="0"/>
  <p:txStyles>
    <p:title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slideLayout" Target="../slideLayouts/slideLayout5.xml"/><Relationship Id="rId7" Type="http://schemas.openxmlformats.org/officeDocument/2006/relationships/image" Target="../media/image91.png"/><Relationship Id="rId12" Type="http://schemas.openxmlformats.org/officeDocument/2006/relationships/image" Target="../media/image33.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80.png"/><Relationship Id="rId11" Type="http://schemas.openxmlformats.org/officeDocument/2006/relationships/image" Target="../media/image131.png"/><Relationship Id="rId5" Type="http://schemas.openxmlformats.org/officeDocument/2006/relationships/image" Target="../media/image70.png"/><Relationship Id="rId10" Type="http://schemas.openxmlformats.org/officeDocument/2006/relationships/image" Target="../media/image120.png"/><Relationship Id="rId4" Type="http://schemas.openxmlformats.org/officeDocument/2006/relationships/notesSlide" Target="../notesSlides/notesSlide7.xml"/><Relationship Id="rId9" Type="http://schemas.openxmlformats.org/officeDocument/2006/relationships/image" Target="../media/image71.png"/></Relationships>
</file>

<file path=ppt/slides/_rels/slide11.xml.rels><?xml version="1.0" encoding="UTF-8" standalone="yes"?>
<Relationships xmlns="http://schemas.openxmlformats.org/package/2006/relationships"><Relationship Id="rId3" Type="http://schemas.openxmlformats.org/officeDocument/2006/relationships/image" Target="../media/image320.png"/><Relationship Id="rId7" Type="http://schemas.openxmlformats.org/officeDocument/2006/relationships/image" Target="../media/image360.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0.PNG"/></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Layout" Target="../slideLayouts/slideLayout5.xml"/><Relationship Id="rId7" Type="http://schemas.openxmlformats.org/officeDocument/2006/relationships/image" Target="../media/image39.png"/><Relationship Id="rId12" Type="http://schemas.openxmlformats.org/officeDocument/2006/relationships/image" Target="../media/image34.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390.png"/><Relationship Id="rId11" Type="http://schemas.openxmlformats.org/officeDocument/2006/relationships/image" Target="../media/image44.png"/><Relationship Id="rId5" Type="http://schemas.openxmlformats.org/officeDocument/2006/relationships/image" Target="../media/image380.PNG"/><Relationship Id="rId10" Type="http://schemas.openxmlformats.org/officeDocument/2006/relationships/image" Target="../media/image43.png"/><Relationship Id="rId4" Type="http://schemas.openxmlformats.org/officeDocument/2006/relationships/image" Target="../media/image370.png"/><Relationship Id="rId9" Type="http://schemas.openxmlformats.org/officeDocument/2006/relationships/image" Target="../media/image42.png"/></Relationships>
</file>

<file path=ppt/slides/_rels/slide13.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35.png"/><Relationship Id="rId7" Type="http://schemas.openxmlformats.org/officeDocument/2006/relationships/image" Target="../media/image110.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00.png"/><Relationship Id="rId5" Type="http://schemas.openxmlformats.org/officeDocument/2006/relationships/image" Target="../media/image90.png"/><Relationship Id="rId10" Type="http://schemas.openxmlformats.org/officeDocument/2006/relationships/image" Target="../media/image140.png"/><Relationship Id="rId4" Type="http://schemas.openxmlformats.org/officeDocument/2006/relationships/image" Target="../media/image36.png"/><Relationship Id="rId9" Type="http://schemas.openxmlformats.org/officeDocument/2006/relationships/image" Target="../media/image13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media" Target="../media/media4.mp4"/><Relationship Id="rId7" Type="http://schemas.openxmlformats.org/officeDocument/2006/relationships/image" Target="../media/image9.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4.xml"/><Relationship Id="rId5" Type="http://schemas.openxmlformats.org/officeDocument/2006/relationships/slideLayout" Target="../slideLayouts/slideLayout7.xml"/><Relationship Id="rId10" Type="http://schemas.openxmlformats.org/officeDocument/2006/relationships/image" Target="../media/image12.png"/><Relationship Id="rId4" Type="http://schemas.openxmlformats.org/officeDocument/2006/relationships/video" Target="../media/media4.mp4"/><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png"/><Relationship Id="rId16"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1">
            <a:extLst>
              <a:ext uri="{FF2B5EF4-FFF2-40B4-BE49-F238E27FC236}">
                <a16:creationId xmlns:a16="http://schemas.microsoft.com/office/drawing/2014/main" id="{D668825F-426B-41CD-9729-4A37A02B0952}"/>
              </a:ext>
            </a:extLst>
          </p:cNvPr>
          <p:cNvSpPr txBox="1">
            <a:spLocks/>
          </p:cNvSpPr>
          <p:nvPr/>
        </p:nvSpPr>
        <p:spPr>
          <a:xfrm>
            <a:off x="358486" y="2270892"/>
            <a:ext cx="8427027" cy="1940124"/>
          </a:xfrm>
          <a:prstGeom prst="rect">
            <a:avLst/>
          </a:prstGeom>
        </p:spPr>
        <p:txBody>
          <a:bodyPr/>
          <a:lst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3600" b="1" dirty="0">
                <a:uFill>
                  <a:solidFill>
                    <a:srgbClr val="FF695E"/>
                  </a:solidFill>
                </a:uFill>
                <a:cs typeface="Arial" panose="020B0604020202020204" pitchFamily="34" charset="0"/>
              </a:rPr>
              <a:t>数値シミュレーションによる</a:t>
            </a:r>
            <a:endParaRPr lang="en-US" altLang="ja-JP" sz="3600" b="1" dirty="0">
              <a:uFill>
                <a:solidFill>
                  <a:srgbClr val="FF695E"/>
                </a:solidFill>
              </a:uFill>
              <a:cs typeface="Arial" panose="020B0604020202020204" pitchFamily="34" charset="0"/>
            </a:endParaRPr>
          </a:p>
          <a:p>
            <a:pPr algn="ctr"/>
            <a:r>
              <a:rPr lang="ja-JP" altLang="en-US" sz="3600" b="1" dirty="0">
                <a:uFill>
                  <a:solidFill>
                    <a:srgbClr val="FF695E"/>
                  </a:solidFill>
                </a:uFill>
                <a:cs typeface="Arial" panose="020B0604020202020204" pitchFamily="34" charset="0"/>
              </a:rPr>
              <a:t>粉末金型充填における吸引効果の影響</a:t>
            </a:r>
            <a:endParaRPr lang="en-US" altLang="ja-JP" sz="3600" b="1" dirty="0">
              <a:uFill>
                <a:solidFill>
                  <a:srgbClr val="FF695E"/>
                </a:solidFill>
              </a:uFill>
              <a:cs typeface="Arial" panose="020B0604020202020204" pitchFamily="34" charset="0"/>
            </a:endParaRPr>
          </a:p>
        </p:txBody>
      </p:sp>
      <p:sp>
        <p:nvSpPr>
          <p:cNvPr id="11" name="テキスト ボックス 10">
            <a:extLst>
              <a:ext uri="{FF2B5EF4-FFF2-40B4-BE49-F238E27FC236}">
                <a16:creationId xmlns:a16="http://schemas.microsoft.com/office/drawing/2014/main" id="{8EF02B19-B476-4D66-AD87-8224D5CB7438}"/>
              </a:ext>
            </a:extLst>
          </p:cNvPr>
          <p:cNvSpPr txBox="1"/>
          <p:nvPr/>
        </p:nvSpPr>
        <p:spPr>
          <a:xfrm>
            <a:off x="358486" y="5541591"/>
            <a:ext cx="7886700" cy="461665"/>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○吉田昂生</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a:t>
            </a:r>
            <a:r>
              <a:rPr lang="en-US" altLang="ja-JP" sz="2400" dirty="0">
                <a:latin typeface="Arial" panose="020B0604020202020204" pitchFamily="34" charset="0"/>
                <a:ea typeface="メイリオ" panose="020B0604030504040204" pitchFamily="50" charset="-128"/>
                <a:cs typeface="Arial" panose="020B0604020202020204" pitchFamily="34" charset="0"/>
              </a:rPr>
              <a:t> </a:t>
            </a:r>
            <a:r>
              <a:rPr lang="ja-JP" altLang="en-US" sz="2400" dirty="0">
                <a:latin typeface="Arial" panose="020B0604020202020204" pitchFamily="34" charset="0"/>
                <a:ea typeface="メイリオ" panose="020B0604030504040204" pitchFamily="50" charset="-128"/>
                <a:cs typeface="Arial" panose="020B0604020202020204" pitchFamily="34" charset="0"/>
              </a:rPr>
              <a:t>森勇稀</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a:t>
            </a:r>
            <a:r>
              <a:rPr lang="en-US" altLang="ja-JP" sz="2400" dirty="0">
                <a:latin typeface="Arial" panose="020B0604020202020204" pitchFamily="34" charset="0"/>
                <a:ea typeface="メイリオ" panose="020B0604030504040204" pitchFamily="50" charset="-128"/>
                <a:cs typeface="Arial" panose="020B0604020202020204" pitchFamily="34" charset="0"/>
              </a:rPr>
              <a:t> </a:t>
            </a:r>
            <a:r>
              <a:rPr lang="ja-JP" altLang="en-US" sz="2400" dirty="0">
                <a:latin typeface="Arial" panose="020B0604020202020204" pitchFamily="34" charset="0"/>
                <a:ea typeface="メイリオ" panose="020B0604030504040204" pitchFamily="50" charset="-128"/>
                <a:cs typeface="Arial" panose="020B0604020202020204" pitchFamily="34" charset="0"/>
              </a:rPr>
              <a:t>高畑和弥</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  </a:t>
            </a:r>
            <a:r>
              <a:rPr lang="ja-JP" altLang="en-US" sz="2400" dirty="0">
                <a:latin typeface="Arial" panose="020B0604020202020204" pitchFamily="34" charset="0"/>
                <a:ea typeface="メイリオ" panose="020B0604030504040204" pitchFamily="50" charset="-128"/>
                <a:cs typeface="Arial" panose="020B0604020202020204" pitchFamily="34" charset="0"/>
              </a:rPr>
              <a:t>酒井幹夫</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2*</a:t>
            </a:r>
            <a:endParaRPr lang="ja-JP" altLang="en-US" sz="2400" dirty="0">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a16="http://schemas.microsoft.com/office/drawing/2014/main" id="{48B4203E-C1E3-4335-B55D-4E996561BBBD}"/>
              </a:ext>
            </a:extLst>
          </p:cNvPr>
          <p:cNvSpPr/>
          <p:nvPr/>
        </p:nvSpPr>
        <p:spPr>
          <a:xfrm>
            <a:off x="358486" y="5549231"/>
            <a:ext cx="36000" cy="405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B6EE57"/>
              </a:solidFill>
            </a:endParaRPr>
          </a:p>
        </p:txBody>
      </p:sp>
      <p:sp>
        <p:nvSpPr>
          <p:cNvPr id="14" name="テキスト ボックス 13">
            <a:extLst>
              <a:ext uri="{FF2B5EF4-FFF2-40B4-BE49-F238E27FC236}">
                <a16:creationId xmlns:a16="http://schemas.microsoft.com/office/drawing/2014/main" id="{193FC540-192A-473B-9971-8EEE6E40FBAC}"/>
              </a:ext>
            </a:extLst>
          </p:cNvPr>
          <p:cNvSpPr txBox="1"/>
          <p:nvPr/>
        </p:nvSpPr>
        <p:spPr>
          <a:xfrm>
            <a:off x="385486" y="5973864"/>
            <a:ext cx="7886700" cy="253916"/>
          </a:xfrm>
          <a:prstGeom prst="rect">
            <a:avLst/>
          </a:prstGeom>
          <a:noFill/>
        </p:spPr>
        <p:txBody>
          <a:bodyPr wrap="square" rtlCol="0">
            <a:spAutoFit/>
          </a:bodyPr>
          <a:lstStyle/>
          <a:p>
            <a:r>
              <a:rPr lang="en-US" altLang="ja-JP" sz="1050" dirty="0">
                <a:latin typeface="メイリオ" panose="020B0604030504040204" pitchFamily="50" charset="-128"/>
                <a:ea typeface="メイリオ" panose="020B0604030504040204" pitchFamily="50" charset="-128"/>
                <a:cs typeface="Arial" panose="020B0604020202020204" pitchFamily="34" charset="0"/>
              </a:rPr>
              <a:t>1.</a:t>
            </a:r>
            <a:r>
              <a:rPr lang="ja-JP" altLang="en-US" sz="1050" dirty="0">
                <a:latin typeface="メイリオ" panose="020B0604030504040204" pitchFamily="50" charset="-128"/>
                <a:ea typeface="メイリオ" panose="020B0604030504040204" pitchFamily="50" charset="-128"/>
                <a:cs typeface="Arial" panose="020B0604020202020204" pitchFamily="34" charset="0"/>
              </a:rPr>
              <a:t> 東京大学大学院工学系研究科原子力国際専攻</a:t>
            </a:r>
          </a:p>
        </p:txBody>
      </p:sp>
      <p:sp>
        <p:nvSpPr>
          <p:cNvPr id="15" name="正方形/長方形 14">
            <a:extLst>
              <a:ext uri="{FF2B5EF4-FFF2-40B4-BE49-F238E27FC236}">
                <a16:creationId xmlns:a16="http://schemas.microsoft.com/office/drawing/2014/main" id="{F1CB9F77-2249-4F7A-A723-F68E62E37890}"/>
              </a:ext>
            </a:extLst>
          </p:cNvPr>
          <p:cNvSpPr/>
          <p:nvPr/>
        </p:nvSpPr>
        <p:spPr>
          <a:xfrm>
            <a:off x="358601" y="6018864"/>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 name="テキスト ボックス 2">
            <a:extLst>
              <a:ext uri="{FF2B5EF4-FFF2-40B4-BE49-F238E27FC236}">
                <a16:creationId xmlns:a16="http://schemas.microsoft.com/office/drawing/2014/main" id="{1E12EA76-5297-4FFC-8406-56469237A8EF}"/>
              </a:ext>
            </a:extLst>
          </p:cNvPr>
          <p:cNvSpPr txBox="1"/>
          <p:nvPr/>
        </p:nvSpPr>
        <p:spPr>
          <a:xfrm>
            <a:off x="5756564" y="18379"/>
            <a:ext cx="3387435" cy="646331"/>
          </a:xfrm>
          <a:prstGeom prst="rect">
            <a:avLst/>
          </a:prstGeom>
          <a:noFill/>
        </p:spPr>
        <p:txBody>
          <a:bodyPr wrap="square" rtlCol="0">
            <a:spAutoFit/>
          </a:bodyPr>
          <a:lstStyle/>
          <a:p>
            <a:pPr algn="r"/>
            <a:r>
              <a:rPr lang="ja-JP" altLang="en-US" sz="1200" dirty="0">
                <a:latin typeface="Arial" panose="020B0604020202020204" pitchFamily="34" charset="0"/>
                <a:cs typeface="Arial" panose="020B0604020202020204" pitchFamily="34" charset="0"/>
              </a:rPr>
              <a:t>化学工学会関東支部横浜大会</a:t>
            </a:r>
            <a:endParaRPr lang="en-US" altLang="ja-JP" sz="1200" dirty="0">
              <a:latin typeface="Arial" panose="020B0604020202020204" pitchFamily="34" charset="0"/>
              <a:cs typeface="Arial" panose="020B0604020202020204" pitchFamily="34" charset="0"/>
            </a:endParaRPr>
          </a:p>
          <a:p>
            <a:pPr algn="r"/>
            <a:r>
              <a:rPr kumimoji="1" lang="ja-JP" altLang="en-US" sz="1200" dirty="0">
                <a:latin typeface="Arial" panose="020B0604020202020204" pitchFamily="34" charset="0"/>
                <a:cs typeface="Arial" panose="020B0604020202020204" pitchFamily="34" charset="0"/>
              </a:rPr>
              <a:t>横浜国立大学</a:t>
            </a:r>
            <a:endParaRPr kumimoji="1" lang="en-US" altLang="ja-JP" sz="1200" dirty="0">
              <a:latin typeface="Arial" panose="020B0604020202020204" pitchFamily="34" charset="0"/>
              <a:cs typeface="Arial" panose="020B0604020202020204" pitchFamily="34" charset="0"/>
            </a:endParaRPr>
          </a:p>
          <a:p>
            <a:pPr algn="r"/>
            <a:r>
              <a:rPr kumimoji="1" lang="en-US" altLang="ja-JP" sz="1200" dirty="0">
                <a:latin typeface="Arial" panose="020B0604020202020204" pitchFamily="34" charset="0"/>
                <a:cs typeface="Arial" panose="020B0604020202020204" pitchFamily="34" charset="0"/>
              </a:rPr>
              <a:t>2019/8/8</a:t>
            </a:r>
            <a:endParaRPr kumimoji="1" lang="ja-JP" altLang="en-US" sz="1200" dirty="0">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a16="http://schemas.microsoft.com/office/drawing/2014/main" id="{D5FA6F94-9621-4DE6-8AED-5A9B598F3699}"/>
              </a:ext>
            </a:extLst>
          </p:cNvPr>
          <p:cNvSpPr txBox="1"/>
          <p:nvPr/>
        </p:nvSpPr>
        <p:spPr>
          <a:xfrm>
            <a:off x="385486" y="6223916"/>
            <a:ext cx="7886700" cy="253916"/>
          </a:xfrm>
          <a:prstGeom prst="rect">
            <a:avLst/>
          </a:prstGeom>
          <a:noFill/>
        </p:spPr>
        <p:txBody>
          <a:bodyPr wrap="square" rtlCol="0">
            <a:spAutoFit/>
          </a:bodyPr>
          <a:lstStyle/>
          <a:p>
            <a:r>
              <a:rPr lang="en-US" altLang="ja-JP" sz="1050" dirty="0">
                <a:latin typeface="メイリオ" panose="020B0604030504040204" pitchFamily="50" charset="-128"/>
                <a:ea typeface="メイリオ" panose="020B0604030504040204" pitchFamily="50" charset="-128"/>
                <a:cs typeface="Arial" panose="020B0604020202020204" pitchFamily="34" charset="0"/>
              </a:rPr>
              <a:t>2. </a:t>
            </a:r>
            <a:r>
              <a:rPr lang="ja-JP" altLang="en-US" sz="1050" dirty="0">
                <a:latin typeface="Arial" panose="020B0604020202020204" pitchFamily="34" charset="0"/>
                <a:ea typeface="メイリオ" panose="020B0604030504040204" pitchFamily="50" charset="-128"/>
                <a:cs typeface="Arial" panose="020B0604020202020204" pitchFamily="34" charset="0"/>
              </a:rPr>
              <a:t>東京大学大学院工学系研究科レジリエンス工学研究センター</a:t>
            </a:r>
          </a:p>
        </p:txBody>
      </p:sp>
      <p:pic>
        <p:nvPicPr>
          <p:cNvPr id="5" name="図 4">
            <a:extLst>
              <a:ext uri="{FF2B5EF4-FFF2-40B4-BE49-F238E27FC236}">
                <a16:creationId xmlns:a16="http://schemas.microsoft.com/office/drawing/2014/main" id="{1C0A0E4D-EAFA-4230-B6DA-E0351B99F6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8126" y="5831739"/>
            <a:ext cx="1497387" cy="619125"/>
          </a:xfrm>
          <a:prstGeom prst="rect">
            <a:avLst/>
          </a:prstGeom>
        </p:spPr>
      </p:pic>
    </p:spTree>
    <p:extLst>
      <p:ext uri="{BB962C8B-B14F-4D97-AF65-F5344CB8AC3E}">
        <p14:creationId xmlns:p14="http://schemas.microsoft.com/office/powerpoint/2010/main" val="4221850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a:t>
            </a:r>
            <a:r>
              <a:rPr kumimoji="1" lang="ja-JP" altLang="en-US" dirty="0"/>
              <a:t>解析手法</a:t>
            </a:r>
          </a:p>
        </p:txBody>
      </p:sp>
      <p:sp>
        <p:nvSpPr>
          <p:cNvPr id="6" name="テキスト ボックス 5">
            <a:extLst>
              <a:ext uri="{FF2B5EF4-FFF2-40B4-BE49-F238E27FC236}">
                <a16:creationId xmlns:a16="http://schemas.microsoft.com/office/drawing/2014/main" id="{9F61158F-00CB-457E-8228-AF09AF1D6263}"/>
              </a:ext>
            </a:extLst>
          </p:cNvPr>
          <p:cNvSpPr txBox="1"/>
          <p:nvPr/>
        </p:nvSpPr>
        <p:spPr>
          <a:xfrm>
            <a:off x="236471" y="1031571"/>
            <a:ext cx="6102678"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移動する壁面の扱いが難しい</a:t>
            </a:r>
            <a:endParaRPr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a:extLst>
              <a:ext uri="{FF2B5EF4-FFF2-40B4-BE49-F238E27FC236}">
                <a16:creationId xmlns:a16="http://schemas.microsoft.com/office/drawing/2014/main" id="{EBB9BA03-F82F-4F7D-8A4B-D9019D951B88}"/>
              </a:ext>
            </a:extLst>
          </p:cNvPr>
          <p:cNvSpPr txBox="1"/>
          <p:nvPr/>
        </p:nvSpPr>
        <p:spPr>
          <a:xfrm>
            <a:off x="486603" y="1509865"/>
            <a:ext cx="5612861"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数値シミュレーションにおいて、移動する壁面の境界条件は複雑になりやすく、扱いが難しい。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a16="http://schemas.microsoft.com/office/drawing/2014/main" id="{77C5E7A6-F3E0-4A25-8427-7628122BFC25}"/>
              </a:ext>
            </a:extLst>
          </p:cNvPr>
          <p:cNvSpPr/>
          <p:nvPr/>
        </p:nvSpPr>
        <p:spPr>
          <a:xfrm>
            <a:off x="406835" y="1545756"/>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8" name="テキスト ボックス 37">
            <a:extLst>
              <a:ext uri="{FF2B5EF4-FFF2-40B4-BE49-F238E27FC236}">
                <a16:creationId xmlns:a16="http://schemas.microsoft.com/office/drawing/2014/main" id="{A8B3454E-C9D9-0B42-8B90-B991DFFA47B4}"/>
              </a:ext>
            </a:extLst>
          </p:cNvPr>
          <p:cNvSpPr txBox="1"/>
          <p:nvPr/>
        </p:nvSpPr>
        <p:spPr>
          <a:xfrm>
            <a:off x="319598" y="2086148"/>
            <a:ext cx="5534448" cy="461665"/>
          </a:xfrm>
          <a:prstGeom prst="rect">
            <a:avLst/>
          </a:prstGeom>
          <a:noFill/>
        </p:spPr>
        <p:txBody>
          <a:bodyPr wrap="square" rtlCol="0">
            <a:spAutoFit/>
          </a:bodyPr>
          <a:lstStyle/>
          <a:p>
            <a:r>
              <a:rPr lang="ja-JP" altLang="en-US" sz="2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a:t>
            </a:r>
            <a:r>
              <a:rPr lang="en-US" altLang="ja-JP" sz="2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1" name="正方形/長方形 40">
            <a:extLst>
              <a:ext uri="{FF2B5EF4-FFF2-40B4-BE49-F238E27FC236}">
                <a16:creationId xmlns:a16="http://schemas.microsoft.com/office/drawing/2014/main" id="{46B7AD3A-CBA1-A546-8D00-8E0062EE17A8}"/>
              </a:ext>
            </a:extLst>
          </p:cNvPr>
          <p:cNvSpPr/>
          <p:nvPr/>
        </p:nvSpPr>
        <p:spPr>
          <a:xfrm>
            <a:off x="406835" y="2602492"/>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a16="http://schemas.microsoft.com/office/drawing/2014/main" id="{5C0F5A5F-CBD6-492D-A415-F108A373F486}"/>
              </a:ext>
            </a:extLst>
          </p:cNvPr>
          <p:cNvSpPr txBox="1"/>
          <p:nvPr/>
        </p:nvSpPr>
        <p:spPr>
          <a:xfrm>
            <a:off x="433835" y="5858065"/>
            <a:ext cx="2583389" cy="246221"/>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[1] C.S. Peskin, 1972</a:t>
            </a:r>
            <a:endPar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endParaRPr>
          </a:p>
        </p:txBody>
      </p:sp>
      <p:sp>
        <p:nvSpPr>
          <p:cNvPr id="29" name="大かっこ 28">
            <a:extLst>
              <a:ext uri="{FF2B5EF4-FFF2-40B4-BE49-F238E27FC236}">
                <a16:creationId xmlns:a16="http://schemas.microsoft.com/office/drawing/2014/main" id="{301E7F27-8035-4D4E-AE18-BDB449D661E6}"/>
              </a:ext>
            </a:extLst>
          </p:cNvPr>
          <p:cNvSpPr/>
          <p:nvPr/>
        </p:nvSpPr>
        <p:spPr>
          <a:xfrm>
            <a:off x="482036" y="3321912"/>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2DA8E3FC-9722-B740-A9D9-ECD6CE91E307}"/>
                  </a:ext>
                </a:extLst>
              </p:cNvPr>
              <p:cNvSpPr txBox="1"/>
              <p:nvPr/>
            </p:nvSpPr>
            <p:spPr>
              <a:xfrm>
                <a:off x="664746" y="3485357"/>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ea typeface="Cambria Math" panose="02040503050406030204" pitchFamily="18" charset="0"/>
                        </a:rPr>
                        <m:t>𝐮</m:t>
                      </m:r>
                      <m:r>
                        <a:rPr lang="en-US" altLang="ja-JP" sz="1200" b="1" i="1">
                          <a:latin typeface="Cambria Math" panose="02040503050406030204" pitchFamily="18" charset="0"/>
                          <a:ea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ea typeface="Cambria Math" panose="02040503050406030204" pitchFamily="18" charset="0"/>
                            </a:rPr>
                            <m:t>𝟏</m:t>
                          </m:r>
                          <m:r>
                            <a:rPr lang="en-US" altLang="ja-JP" sz="1200"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𝒇</m:t>
                          </m:r>
                        </m:sub>
                      </m:sSub>
                      <m:r>
                        <a:rPr lang="en-US" altLang="ja-JP" sz="1200" b="1"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𝒘</m:t>
                          </m:r>
                        </m:sub>
                      </m:sSub>
                    </m:oMath>
                  </m:oMathPara>
                </a14:m>
                <a:endParaRPr lang="ja-JP" altLang="en-US" sz="1200" dirty="0">
                  <a:latin typeface="Cambria Math" panose="02040503050406030204" pitchFamily="18" charset="0"/>
                </a:endParaRPr>
              </a:p>
            </p:txBody>
          </p:sp>
        </mc:Choice>
        <mc:Fallback xmlns="">
          <p:sp>
            <p:nvSpPr>
              <p:cNvPr id="33" name="テキスト ボックス 32">
                <a:extLst>
                  <a:ext uri="{FF2B5EF4-FFF2-40B4-BE49-F238E27FC236}">
                    <a16:creationId xmlns:a16="http://schemas.microsoft.com/office/drawing/2014/main" xmlns="" xmlns:a14="http://schemas.microsoft.com/office/drawing/2010/main" id="{2DA8E3FC-9722-B740-A9D9-ECD6CE91E307}"/>
                  </a:ext>
                </a:extLst>
              </p:cNvPr>
              <p:cNvSpPr txBox="1">
                <a:spLocks noRot="1" noChangeAspect="1" noMove="1" noResize="1" noEditPoints="1" noAdjustHandles="1" noChangeArrowheads="1" noChangeShapeType="1" noTextEdit="1"/>
              </p:cNvSpPr>
              <p:nvPr/>
            </p:nvSpPr>
            <p:spPr>
              <a:xfrm>
                <a:off x="664746" y="3485357"/>
                <a:ext cx="1465401" cy="202235"/>
              </a:xfrm>
              <a:prstGeom prst="rect">
                <a:avLst/>
              </a:prstGeom>
              <a:blipFill rotWithShape="0">
                <a:blip r:embed="rId5"/>
                <a:stretch>
                  <a:fillRect l="-833"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3C488A67-E909-6045-A58B-75EEC95BFEB5}"/>
                  </a:ext>
                </a:extLst>
              </p:cNvPr>
              <p:cNvSpPr txBox="1"/>
              <p:nvPr/>
            </p:nvSpPr>
            <p:spPr>
              <a:xfrm>
                <a:off x="587214" y="3938722"/>
                <a:ext cx="1681871" cy="161839"/>
              </a:xfrm>
              <a:prstGeom prst="rect">
                <a:avLst/>
              </a:prstGeom>
              <a:noFill/>
            </p:spPr>
            <p:txBody>
              <a:bodyPr wrap="none" lIns="0" tIns="0" rIns="0" bIns="0" rtlCol="0">
                <a:spAutoFit/>
              </a:bodyPr>
              <a:lstStyle/>
              <a:p>
                <a14:m>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a:rPr lang="ja-JP" altLang="en-US" sz="1050" i="1">
                        <a:latin typeface="Cambria Math" panose="02040503050406030204" pitchFamily="18" charset="0"/>
                      </a:rPr>
                      <m:t>グリッド</m:t>
                    </m:r>
                    <m:r>
                      <a:rPr lang="ja-JP" altLang="en-US" sz="1050" i="1" dirty="0">
                        <a:latin typeface="Cambria Math" panose="02040503050406030204" pitchFamily="18" charset="0"/>
                      </a:rPr>
                      <m:t>内</m:t>
                    </m:r>
                  </m:oMath>
                </a14:m>
                <a:r>
                  <a:rPr lang="ja-JP" altLang="en-US" sz="1050" i="1" dirty="0">
                    <a:latin typeface="Cambria Math" panose="02040503050406030204" pitchFamily="18" charset="0"/>
                  </a:rPr>
                  <a:t>の</a:t>
                </a:r>
                <a:r>
                  <a:rPr lang="ja-JP" altLang="en-US" sz="1050" dirty="0">
                    <a:latin typeface="Cambria Math" panose="02040503050406030204" pitchFamily="18" charset="0"/>
                  </a:rPr>
                  <a:t>壁面の割合</a:t>
                </a:r>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xmlns="" xmlns:a14="http://schemas.microsoft.com/office/drawing/2010/main" id="{3C488A67-E909-6045-A58B-75EEC95BFEB5}"/>
                  </a:ext>
                </a:extLst>
              </p:cNvPr>
              <p:cNvSpPr txBox="1">
                <a:spLocks noRot="1" noChangeAspect="1" noMove="1" noResize="1" noEditPoints="1" noAdjustHandles="1" noChangeArrowheads="1" noChangeShapeType="1" noTextEdit="1"/>
              </p:cNvSpPr>
              <p:nvPr/>
            </p:nvSpPr>
            <p:spPr>
              <a:xfrm>
                <a:off x="587214" y="3938722"/>
                <a:ext cx="1681871" cy="161839"/>
              </a:xfrm>
              <a:prstGeom prst="rect">
                <a:avLst/>
              </a:prstGeom>
              <a:blipFill rotWithShape="0">
                <a:blip r:embed="rId6"/>
                <a:stretch>
                  <a:fillRect l="-1812" t="-25926" r="-4348"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88EB40B3-8E90-4848-927F-682CE85256E5}"/>
                  </a:ext>
                </a:extLst>
              </p:cNvPr>
              <p:cNvSpPr txBox="1"/>
              <p:nvPr/>
            </p:nvSpPr>
            <p:spPr>
              <a:xfrm>
                <a:off x="2442115" y="3392414"/>
                <a:ext cx="144475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𝒘</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xmlns="" xmlns:a14="http://schemas.microsoft.com/office/drawing/2010/main" id="{88EB40B3-8E90-4848-927F-682CE85256E5}"/>
                  </a:ext>
                </a:extLst>
              </p:cNvPr>
              <p:cNvSpPr txBox="1">
                <a:spLocks noRot="1" noChangeAspect="1" noMove="1" noResize="1" noEditPoints="1" noAdjustHandles="1" noChangeArrowheads="1" noChangeShapeType="1" noTextEdit="1"/>
              </p:cNvSpPr>
              <p:nvPr/>
            </p:nvSpPr>
            <p:spPr>
              <a:xfrm>
                <a:off x="2442115" y="3392414"/>
                <a:ext cx="1444754" cy="388120"/>
              </a:xfrm>
              <a:prstGeom prst="rect">
                <a:avLst/>
              </a:prstGeom>
              <a:blipFill rotWithShape="0">
                <a:blip r:embed="rId7"/>
                <a:stretch>
                  <a:fillRect l="-2110"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8D37FE31-90B8-E340-A5C3-FFAD4573B590}"/>
                  </a:ext>
                </a:extLst>
              </p:cNvPr>
              <p:cNvSpPr txBox="1"/>
              <p:nvPr/>
            </p:nvSpPr>
            <p:spPr>
              <a:xfrm>
                <a:off x="2374280" y="3916825"/>
                <a:ext cx="836960" cy="161583"/>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𝒘</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壁面</m:t>
                    </m:r>
                  </m:oMath>
                </a14:m>
                <a:r>
                  <a:rPr lang="ja-JP" altLang="en-US" sz="1050" dirty="0"/>
                  <a:t>速度</a:t>
                </a:r>
              </a:p>
            </p:txBody>
          </p:sp>
        </mc:Choice>
        <mc:Fallback xmlns="">
          <p:sp>
            <p:nvSpPr>
              <p:cNvPr id="39" name="テキスト ボックス 38">
                <a:extLst>
                  <a:ext uri="{FF2B5EF4-FFF2-40B4-BE49-F238E27FC236}">
                    <a16:creationId xmlns:a16="http://schemas.microsoft.com/office/drawing/2014/main" xmlns=""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2374280" y="3916825"/>
                <a:ext cx="836960" cy="161583"/>
              </a:xfrm>
              <a:prstGeom prst="rect">
                <a:avLst/>
              </a:prstGeom>
              <a:blipFill rotWithShape="0">
                <a:blip r:embed="rId8"/>
                <a:stretch>
                  <a:fillRect l="-4348" t="-26923" r="-7246" b="-50000"/>
                </a:stretch>
              </a:blipFill>
            </p:spPr>
            <p:txBody>
              <a:bodyPr/>
              <a:lstStyle/>
              <a:p>
                <a:r>
                  <a:rPr lang="ja-JP" altLang="en-US">
                    <a:noFill/>
                  </a:rPr>
                  <a:t> </a:t>
                </a:r>
              </a:p>
            </p:txBody>
          </p:sp>
        </mc:Fallback>
      </mc:AlternateContent>
      <p:sp>
        <p:nvSpPr>
          <p:cNvPr id="35" name="テキスト ボックス 34">
            <a:extLst>
              <a:ext uri="{FF2B5EF4-FFF2-40B4-BE49-F238E27FC236}">
                <a16:creationId xmlns:a16="http://schemas.microsoft.com/office/drawing/2014/main" id="{646341F0-915A-0B49-A1AB-9E168C0FE229}"/>
              </a:ext>
            </a:extLst>
          </p:cNvPr>
          <p:cNvSpPr txBox="1"/>
          <p:nvPr/>
        </p:nvSpPr>
        <p:spPr>
          <a:xfrm>
            <a:off x="486603" y="2549671"/>
            <a:ext cx="5612861"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流体グリッド内の壁面の割合を用いて流体ー壁面間の相互作用を評価。シンプルなアルゴリズムで計算が可能。</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0" name="テキスト ボックス 49">
            <a:extLst>
              <a:ext uri="{FF2B5EF4-FFF2-40B4-BE49-F238E27FC236}">
                <a16:creationId xmlns:a16="http://schemas.microsoft.com/office/drawing/2014/main" id="{A8B3454E-C9D9-0B42-8B90-B991DFFA47B4}"/>
              </a:ext>
            </a:extLst>
          </p:cNvPr>
          <p:cNvSpPr txBox="1"/>
          <p:nvPr/>
        </p:nvSpPr>
        <p:spPr>
          <a:xfrm>
            <a:off x="710371" y="4474514"/>
            <a:ext cx="3929550" cy="307777"/>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気相の支配方程式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1" name="大かっこ 50">
            <a:extLst>
              <a:ext uri="{FF2B5EF4-FFF2-40B4-BE49-F238E27FC236}">
                <a16:creationId xmlns:a16="http://schemas.microsoft.com/office/drawing/2014/main" id="{301E7F27-8035-4D4E-AE18-BDB449D661E6}"/>
              </a:ext>
            </a:extLst>
          </p:cNvPr>
          <p:cNvSpPr/>
          <p:nvPr/>
        </p:nvSpPr>
        <p:spPr>
          <a:xfrm>
            <a:off x="470870" y="4689941"/>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3C488A67-E909-6045-A58B-75EEC95BFEB5}"/>
                  </a:ext>
                </a:extLst>
              </p:cNvPr>
              <p:cNvSpPr txBox="1"/>
              <p:nvPr/>
            </p:nvSpPr>
            <p:spPr>
              <a:xfrm>
                <a:off x="587214" y="5303781"/>
                <a:ext cx="610167" cy="1619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1050" b="0" i="1" smtClean="0">
                          <a:latin typeface="Cambria Math" panose="02040503050406030204" pitchFamily="18" charset="0"/>
                        </a:rPr>
                        <m:t>ϵ</m:t>
                      </m:r>
                      <m:r>
                        <a:rPr lang="en-US" altLang="ja-JP" sz="1050" b="0" i="1" smtClean="0">
                          <a:latin typeface="Cambria Math" panose="02040503050406030204" pitchFamily="18" charset="0"/>
                        </a:rPr>
                        <m:t> :</m:t>
                      </m:r>
                      <m:r>
                        <a:rPr lang="ja-JP" altLang="en-US" sz="1050" i="1">
                          <a:latin typeface="Cambria Math" panose="02040503050406030204" pitchFamily="18" charset="0"/>
                        </a:rPr>
                        <m:t>空隙率</m:t>
                      </m:r>
                    </m:oMath>
                  </m:oMathPara>
                </a14:m>
                <a:endParaRPr lang="en-US" altLang="ja-JP" sz="1050" b="0" dirty="0">
                  <a:latin typeface="Cambria Math" panose="02040503050406030204" pitchFamily="18" charset="0"/>
                </a:endParaRPr>
              </a:p>
            </p:txBody>
          </p:sp>
        </mc:Choice>
        <mc:Fallback xmlns="">
          <p:sp>
            <p:nvSpPr>
              <p:cNvPr id="53" name="テキスト ボックス 52">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587214" y="5303781"/>
                <a:ext cx="610167" cy="161967"/>
              </a:xfrm>
              <a:prstGeom prst="rect">
                <a:avLst/>
              </a:prstGeom>
              <a:blipFill rotWithShape="0">
                <a:blip r:embed="rId9"/>
                <a:stretch>
                  <a:fillRect l="-2000" t="-7407" r="-9000" b="-259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正方形/長方形 61">
                <a:extLst>
                  <a:ext uri="{FF2B5EF4-FFF2-40B4-BE49-F238E27FC236}">
                    <a16:creationId xmlns:a16="http://schemas.microsoft.com/office/drawing/2014/main" id="{92A191B0-0679-453A-8898-F4DECFE19728}"/>
                  </a:ext>
                </a:extLst>
              </p:cNvPr>
              <p:cNvSpPr/>
              <p:nvPr/>
            </p:nvSpPr>
            <p:spPr>
              <a:xfrm>
                <a:off x="601786" y="4737470"/>
                <a:ext cx="4293551" cy="48045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200" i="1" smtClean="0">
                              <a:solidFill>
                                <a:schemeClr val="tx1">
                                  <a:lumMod val="75000"/>
                                  <a:lumOff val="25000"/>
                                </a:schemeClr>
                              </a:solidFill>
                              <a:latin typeface="Cambria Math" panose="02040503050406030204" pitchFamily="18" charset="0"/>
                            </a:rPr>
                          </m:ctrlPr>
                        </m:fPr>
                        <m:num>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𝑡</m:t>
                          </m:r>
                        </m:den>
                      </m:f>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m:t>
                      </m:r>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𝑝</m:t>
                      </m:r>
                      <m:r>
                        <a:rPr lang="ja-JP" altLang="en-US" sz="1200">
                          <a:solidFill>
                            <a:schemeClr val="tx1">
                              <a:lumMod val="75000"/>
                              <a:lumOff val="25000"/>
                            </a:schemeClr>
                          </a:solidFill>
                          <a:latin typeface="Cambria Math" panose="02040503050406030204" pitchFamily="18" charset="0"/>
                        </a:rPr>
                        <m:t>+</m:t>
                      </m:r>
                      <m:sSub>
                        <m:sSubPr>
                          <m:ctrlPr>
                            <a:rPr lang="ja-JP" altLang="en-US" sz="1200" i="1">
                              <a:solidFill>
                                <a:schemeClr val="tx1">
                                  <a:lumMod val="75000"/>
                                  <a:lumOff val="25000"/>
                                </a:schemeClr>
                              </a:solidFill>
                              <a:latin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𝒇</m:t>
                          </m:r>
                        </m:e>
                        <m:sub>
                          <m:r>
                            <a:rPr lang="ja-JP" altLang="en-US" sz="1200" b="1" i="1">
                              <a:solidFill>
                                <a:schemeClr val="tx1">
                                  <a:lumMod val="75000"/>
                                  <a:lumOff val="25000"/>
                                </a:schemeClr>
                              </a:solidFill>
                              <a:latin typeface="Cambria Math" panose="02040503050406030204" pitchFamily="18" charset="0"/>
                            </a:rPr>
                            <m:t>𝒔</m:t>
                          </m:r>
                        </m:sub>
                      </m:sSub>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m:t>
                          </m:r>
                          <m:r>
                            <a:rPr lang="ja-JP" altLang="en-US" sz="1200" b="1" i="1">
                              <a:solidFill>
                                <a:schemeClr val="tx1">
                                  <a:lumMod val="75000"/>
                                  <a:lumOff val="25000"/>
                                </a:schemeClr>
                              </a:solidFill>
                              <a:latin typeface="Cambria Math" panose="02040503050406030204" pitchFamily="18" charset="0"/>
                            </a:rPr>
                            <m:t>𝝉</m:t>
                          </m:r>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𝜖𝜌</m:t>
                      </m:r>
                      <m:r>
                        <a:rPr lang="ja-JP" altLang="en-US" sz="1200" b="1" i="1">
                          <a:solidFill>
                            <a:schemeClr val="tx1">
                              <a:lumMod val="75000"/>
                              <a:lumOff val="25000"/>
                            </a:schemeClr>
                          </a:solidFill>
                          <a:latin typeface="Cambria Math" panose="02040503050406030204" pitchFamily="18" charset="0"/>
                        </a:rPr>
                        <m:t>𝒈</m:t>
                      </m:r>
                      <m:r>
                        <a:rPr lang="en-US" altLang="ja-JP" sz="1200" b="1" i="1" smtClean="0">
                          <a:solidFill>
                            <a:schemeClr val="tx1">
                              <a:lumMod val="75000"/>
                              <a:lumOff val="25000"/>
                            </a:schemeClr>
                          </a:solidFill>
                          <a:latin typeface="Cambria Math" panose="02040503050406030204" pitchFamily="18" charset="0"/>
                        </a:rPr>
                        <m:t>+</m:t>
                      </m:r>
                      <m:sSub>
                        <m:sSubPr>
                          <m:ctrlPr>
                            <a:rPr lang="en-US" altLang="ja-JP" sz="1200" b="1" i="1" smtClean="0">
                              <a:solidFill>
                                <a:schemeClr val="tx1">
                                  <a:lumMod val="75000"/>
                                  <a:lumOff val="25000"/>
                                </a:schemeClr>
                              </a:solidFill>
                              <a:latin typeface="Cambria Math" panose="02040503050406030204" pitchFamily="18" charset="0"/>
                            </a:rPr>
                          </m:ctrlPr>
                        </m:sSubPr>
                        <m:e>
                          <m:r>
                            <a:rPr lang="en-US" altLang="ja-JP" sz="1200" b="1" i="1" smtClean="0">
                              <a:solidFill>
                                <a:schemeClr val="tx1">
                                  <a:lumMod val="75000"/>
                                  <a:lumOff val="25000"/>
                                </a:schemeClr>
                              </a:solidFill>
                              <a:latin typeface="Cambria Math" panose="02040503050406030204" pitchFamily="18" charset="0"/>
                            </a:rPr>
                            <m:t>𝑭</m:t>
                          </m:r>
                        </m:e>
                        <m:sub>
                          <m:r>
                            <a:rPr lang="en-US" altLang="ja-JP" sz="1200" b="1" i="1" smtClean="0">
                              <a:solidFill>
                                <a:schemeClr val="tx1">
                                  <a:lumMod val="75000"/>
                                  <a:lumOff val="25000"/>
                                </a:schemeClr>
                              </a:solidFill>
                              <a:latin typeface="Cambria Math" panose="02040503050406030204" pitchFamily="18" charset="0"/>
                            </a:rPr>
                            <m:t>𝑰𝑩</m:t>
                          </m:r>
                        </m:sub>
                      </m:sSub>
                    </m:oMath>
                  </m:oMathPara>
                </a14:m>
                <a:endParaRPr lang="en-US" altLang="ja-JP" sz="1200" b="1" dirty="0">
                  <a:solidFill>
                    <a:schemeClr val="tx1">
                      <a:lumMod val="75000"/>
                      <a:lumOff val="25000"/>
                    </a:schemeClr>
                  </a:solidFill>
                  <a:latin typeface="Cambria Math" panose="02040503050406030204" pitchFamily="18" charset="0"/>
                </a:endParaRPr>
              </a:p>
            </p:txBody>
          </p:sp>
        </mc:Choice>
        <mc:Fallback xmlns="">
          <p:sp>
            <p:nvSpPr>
              <p:cNvPr id="62" name="正方形/長方形 61">
                <a:extLst>
                  <a:ext uri="{FF2B5EF4-FFF2-40B4-BE49-F238E27FC236}">
                    <a16:creationId xmlns:a16="http://schemas.microsoft.com/office/drawing/2014/main" xmlns:a14="http://schemas.microsoft.com/office/drawing/2010/main" xmlns="" id="{92A191B0-0679-453A-8898-F4DECFE19728}"/>
                  </a:ext>
                </a:extLst>
              </p:cNvPr>
              <p:cNvSpPr>
                <a:spLocks noRot="1" noChangeAspect="1" noMove="1" noResize="1" noEditPoints="1" noAdjustHandles="1" noChangeArrowheads="1" noChangeShapeType="1" noTextEdit="1"/>
              </p:cNvSpPr>
              <p:nvPr/>
            </p:nvSpPr>
            <p:spPr>
              <a:xfrm>
                <a:off x="601786" y="4737470"/>
                <a:ext cx="4293551" cy="480453"/>
              </a:xfrm>
              <a:prstGeom prst="rect">
                <a:avLst/>
              </a:prstGeom>
              <a:blipFill rotWithShape="0">
                <a:blip r:embed="rId10"/>
                <a:stretch>
                  <a:fillRect b="-126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8D37FE31-90B8-E340-A5C3-FFAD4573B590}"/>
                  </a:ext>
                </a:extLst>
              </p:cNvPr>
              <p:cNvSpPr txBox="1"/>
              <p:nvPr/>
            </p:nvSpPr>
            <p:spPr>
              <a:xfrm>
                <a:off x="3344684" y="3890565"/>
                <a:ext cx="803297" cy="181396"/>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気相</m:t>
                    </m:r>
                  </m:oMath>
                </a14:m>
                <a:r>
                  <a:rPr lang="ja-JP" altLang="en-US" sz="1050" dirty="0"/>
                  <a:t>速度</a:t>
                </a:r>
              </a:p>
            </p:txBody>
          </p:sp>
        </mc:Choice>
        <mc:Fallback xmlns="">
          <p:sp>
            <p:nvSpPr>
              <p:cNvPr id="63" name="テキスト ボックス 62">
                <a:extLst>
                  <a:ext uri="{FF2B5EF4-FFF2-40B4-BE49-F238E27FC236}">
                    <a16:creationId xmlns:a16="http://schemas.microsoft.com/office/drawing/2014/main" xmlns=""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3344684" y="3890565"/>
                <a:ext cx="803297" cy="181396"/>
              </a:xfrm>
              <a:prstGeom prst="rect">
                <a:avLst/>
              </a:prstGeom>
              <a:blipFill rotWithShape="0">
                <a:blip r:embed="rId11"/>
                <a:stretch>
                  <a:fillRect l="-4580" t="-16667" r="-9924" b="-40000"/>
                </a:stretch>
              </a:blipFill>
            </p:spPr>
            <p:txBody>
              <a:bodyPr/>
              <a:lstStyle/>
              <a:p>
                <a:r>
                  <a:rPr lang="ja-JP" altLang="en-US">
                    <a:noFill/>
                  </a:rPr>
                  <a:t> </a:t>
                </a:r>
              </a:p>
            </p:txBody>
          </p:sp>
        </mc:Fallback>
      </mc:AlternateContent>
      <p:cxnSp>
        <p:nvCxnSpPr>
          <p:cNvPr id="18" name="カギ線コネクタ 17"/>
          <p:cNvCxnSpPr/>
          <p:nvPr/>
        </p:nvCxnSpPr>
        <p:spPr>
          <a:xfrm rot="16200000" flipH="1">
            <a:off x="3800636" y="3955868"/>
            <a:ext cx="1178763" cy="516802"/>
          </a:xfrm>
          <a:prstGeom prst="bentConnector3">
            <a:avLst>
              <a:gd name="adj1" fmla="val 635"/>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円/楕円 66"/>
          <p:cNvSpPr/>
          <p:nvPr/>
        </p:nvSpPr>
        <p:spPr>
          <a:xfrm>
            <a:off x="4416679" y="4814699"/>
            <a:ext cx="463480" cy="48908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immers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2"/>
          <a:srcRect l="22370" r="20105"/>
          <a:stretch/>
        </p:blipFill>
        <p:spPr>
          <a:xfrm>
            <a:off x="6121825" y="1200452"/>
            <a:ext cx="2273255" cy="3951822"/>
          </a:xfrm>
          <a:prstGeom prst="rect">
            <a:avLst/>
          </a:prstGeom>
        </p:spPr>
      </p:pic>
      <p:cxnSp>
        <p:nvCxnSpPr>
          <p:cNvPr id="5" name="直線コネクタ 4"/>
          <p:cNvCxnSpPr>
            <a:cxnSpLocks/>
          </p:cNvCxnSpPr>
          <p:nvPr/>
        </p:nvCxnSpPr>
        <p:spPr>
          <a:xfrm>
            <a:off x="8087252" y="3322532"/>
            <a:ext cx="307828" cy="829608"/>
          </a:xfrm>
          <a:prstGeom prst="line">
            <a:avLst/>
          </a:prstGeom>
          <a:ln>
            <a:solidFill>
              <a:srgbClr val="2B317C"/>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A8B3454E-C9D9-0B42-8B90-B991DFFA47B4}"/>
              </a:ext>
            </a:extLst>
          </p:cNvPr>
          <p:cNvSpPr txBox="1"/>
          <p:nvPr/>
        </p:nvSpPr>
        <p:spPr>
          <a:xfrm>
            <a:off x="8417441" y="3997616"/>
            <a:ext cx="748920" cy="400110"/>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壁面</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cxnSp>
        <p:nvCxnSpPr>
          <p:cNvPr id="42" name="直線コネクタ 41"/>
          <p:cNvCxnSpPr>
            <a:cxnSpLocks/>
            <a:endCxn id="43" idx="1"/>
          </p:cNvCxnSpPr>
          <p:nvPr/>
        </p:nvCxnSpPr>
        <p:spPr>
          <a:xfrm>
            <a:off x="8034852" y="2086148"/>
            <a:ext cx="440843" cy="461665"/>
          </a:xfrm>
          <a:prstGeom prst="line">
            <a:avLst/>
          </a:prstGeom>
          <a:ln>
            <a:solidFill>
              <a:srgbClr val="7C0019"/>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A8B3454E-C9D9-0B42-8B90-B991DFFA47B4}"/>
              </a:ext>
            </a:extLst>
          </p:cNvPr>
          <p:cNvSpPr txBox="1"/>
          <p:nvPr/>
        </p:nvSpPr>
        <p:spPr>
          <a:xfrm>
            <a:off x="8475695" y="2193870"/>
            <a:ext cx="917116" cy="707886"/>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流体領域</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8" name="テキスト ボックス 27">
            <a:extLst>
              <a:ext uri="{FF2B5EF4-FFF2-40B4-BE49-F238E27FC236}">
                <a16:creationId xmlns:a16="http://schemas.microsoft.com/office/drawing/2014/main" id="{646341F0-915A-0B49-A1AB-9E168C0FE229}"/>
              </a:ext>
            </a:extLst>
          </p:cNvPr>
          <p:cNvSpPr txBox="1"/>
          <p:nvPr/>
        </p:nvSpPr>
        <p:spPr>
          <a:xfrm>
            <a:off x="5772551" y="5183061"/>
            <a:ext cx="2971801" cy="461665"/>
          </a:xfrm>
          <a:prstGeom prst="rect">
            <a:avLst/>
          </a:prstGeom>
          <a:noFill/>
        </p:spPr>
        <p:txBody>
          <a:bodyPr wrap="square" rtlCol="0">
            <a:spAutoFit/>
          </a:bodyPr>
          <a:lstStyle/>
          <a:p>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埋め込み境界法で定義されているフィールドが移動する壁面に追従している様子</a:t>
            </a:r>
            <a:endPar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32029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p:txBody>
          <a:bodyPr>
            <a:normAutofit/>
          </a:bodyPr>
          <a:lstStyle/>
          <a:p>
            <a:r>
              <a:rPr lang="en-US" altLang="ja-JP" dirty="0"/>
              <a:t> Numerical</a:t>
            </a:r>
            <a:r>
              <a:rPr lang="ja-JP" altLang="en-US" dirty="0"/>
              <a:t> </a:t>
            </a:r>
            <a:r>
              <a:rPr lang="en-US" altLang="ja-JP" dirty="0"/>
              <a:t>Method</a:t>
            </a:r>
            <a:endParaRPr kumimoji="1" lang="ja-JP" altLang="en-US" dirty="0"/>
          </a:p>
        </p:txBody>
      </p:sp>
      <p:sp>
        <p:nvSpPr>
          <p:cNvPr id="11" name="テキスト ボックス 10">
            <a:extLst>
              <a:ext uri="{FF2B5EF4-FFF2-40B4-BE49-F238E27FC236}">
                <a16:creationId xmlns:a16="http://schemas.microsoft.com/office/drawing/2014/main" id="{815C6898-2017-4BB8-8EB9-16B78A01BCF2}"/>
              </a:ext>
            </a:extLst>
          </p:cNvPr>
          <p:cNvSpPr txBox="1"/>
          <p:nvPr/>
        </p:nvSpPr>
        <p:spPr>
          <a:xfrm>
            <a:off x="4822017" y="2118199"/>
            <a:ext cx="3206044"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Solid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DEM</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F56231B6-9C16-4223-A7E9-60416FF4776A}"/>
                  </a:ext>
                </a:extLst>
              </p:cNvPr>
              <p:cNvSpPr/>
              <p:nvPr/>
            </p:nvSpPr>
            <p:spPr>
              <a:xfrm>
                <a:off x="4940631" y="2573874"/>
                <a:ext cx="3640586" cy="68858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ja-JP" sz="1600" i="1">
                          <a:latin typeface="Cambria Math" panose="02040503050406030204" pitchFamily="18" charset="0"/>
                          <a:ea typeface="Cambria Math" panose="02040503050406030204" pitchFamily="18" charset="0"/>
                        </a:rPr>
                        <m:t>𝑚</m:t>
                      </m:r>
                      <m:f>
                        <m:fPr>
                          <m:ctrlPr>
                            <a:rPr lang="ja-JP" altLang="en-US" sz="1600" i="1">
                              <a:latin typeface="Cambria Math" panose="02040503050406030204" pitchFamily="18" charset="0"/>
                            </a:rPr>
                          </m:ctrlPr>
                        </m:fPr>
                        <m:num>
                          <m:r>
                            <a:rPr lang="ja-JP" altLang="en-US" sz="1600" i="1">
                              <a:latin typeface="Cambria Math" panose="02040503050406030204" pitchFamily="18" charset="0"/>
                            </a:rPr>
                            <m:t>𝑑</m:t>
                          </m:r>
                          <m:r>
                            <a:rPr lang="en-US" altLang="ja-JP" sz="1600" b="1" i="1">
                              <a:latin typeface="Cambria Math" panose="02040503050406030204" pitchFamily="18" charset="0"/>
                              <a:ea typeface="Cambria Math" panose="02040503050406030204" pitchFamily="18" charset="0"/>
                            </a:rPr>
                            <m:t>𝒗</m:t>
                          </m:r>
                        </m:num>
                        <m:den>
                          <m:r>
                            <a:rPr lang="ja-JP" altLang="en-US" sz="1600" i="1">
                              <a:latin typeface="Cambria Math" panose="02040503050406030204" pitchFamily="18" charset="0"/>
                            </a:rPr>
                            <m:t>𝑑𝑡</m:t>
                          </m:r>
                        </m:den>
                      </m:f>
                      <m:r>
                        <a:rPr lang="ja-JP" altLang="en-US" sz="1600">
                          <a:latin typeface="Cambria Math" panose="02040503050406030204" pitchFamily="18" charset="0"/>
                        </a:rPr>
                        <m:t>=</m:t>
                      </m:r>
                      <m:nary>
                        <m:naryPr>
                          <m:chr m:val="∑"/>
                          <m:subHide m:val="on"/>
                          <m:supHide m:val="on"/>
                          <m:ctrlPr>
                            <a:rPr lang="ja-JP" altLang="en-US" sz="1600" i="1">
                              <a:latin typeface="Cambria Math" panose="02040503050406030204" pitchFamily="18" charset="0"/>
                            </a:rPr>
                          </m:ctrlPr>
                        </m:naryPr>
                        <m:sub/>
                        <m:sup/>
                        <m:e>
                          <m:sSub>
                            <m:sSubPr>
                              <m:ctrlPr>
                                <a:rPr lang="en-US" altLang="ja-JP" sz="1600" b="1" i="1">
                                  <a:latin typeface="Cambria Math" panose="02040503050406030204" pitchFamily="18" charset="0"/>
                                  <a:ea typeface="Cambria Math" panose="02040503050406030204" pitchFamily="18" charset="0"/>
                                </a:rPr>
                              </m:ctrlPr>
                            </m:sSubPr>
                            <m:e>
                              <m:r>
                                <a:rPr lang="en-US" altLang="ja-JP" sz="1600" b="1" i="1">
                                  <a:latin typeface="Cambria Math" panose="02040503050406030204" pitchFamily="18" charset="0"/>
                                  <a:ea typeface="Cambria Math" panose="02040503050406030204" pitchFamily="18" charset="0"/>
                                </a:rPr>
                                <m:t>𝑭</m:t>
                              </m:r>
                            </m:e>
                            <m:sub>
                              <m:r>
                                <a:rPr lang="en-US" altLang="ja-JP" sz="1600" b="1" i="1">
                                  <a:latin typeface="Cambria Math" panose="02040503050406030204" pitchFamily="18" charset="0"/>
                                  <a:ea typeface="Cambria Math" panose="02040503050406030204" pitchFamily="18" charset="0"/>
                                </a:rPr>
                                <m:t>𝑪</m:t>
                              </m:r>
                            </m:sub>
                          </m:sSub>
                        </m:e>
                      </m:nary>
                      <m:r>
                        <a:rPr lang="ja-JP" altLang="en-US" sz="1600">
                          <a:latin typeface="Cambria Math" panose="02040503050406030204" pitchFamily="18" charset="0"/>
                        </a:rPr>
                        <m:t>+</m:t>
                      </m:r>
                      <m:sSub>
                        <m:sSubPr>
                          <m:ctrlPr>
                            <a:rPr lang="ja-JP" altLang="en-US" sz="1600" i="1">
                              <a:latin typeface="Cambria Math" panose="02040503050406030204" pitchFamily="18" charset="0"/>
                            </a:rPr>
                          </m:ctrlPr>
                        </m:sSubPr>
                        <m:e>
                          <m:r>
                            <a:rPr lang="ja-JP" altLang="en-US" sz="1600" b="1" i="1">
                              <a:latin typeface="Cambria Math" panose="02040503050406030204" pitchFamily="18" charset="0"/>
                            </a:rPr>
                            <m:t>𝒇</m:t>
                          </m:r>
                        </m:e>
                        <m:sub>
                          <m:r>
                            <a:rPr lang="en-US" altLang="ja-JP" sz="1600" i="1">
                              <a:latin typeface="Cambria Math" panose="02040503050406030204" pitchFamily="18" charset="0"/>
                              <a:ea typeface="Cambria Math" panose="02040503050406030204" pitchFamily="18" charset="0"/>
                            </a:rPr>
                            <m:t>𝑑</m:t>
                          </m:r>
                        </m:sub>
                      </m:sSub>
                      <m:r>
                        <a:rPr lang="ja-JP" altLang="en-US" sz="1600">
                          <a:latin typeface="Cambria Math" panose="02040503050406030204" pitchFamily="18" charset="0"/>
                        </a:rPr>
                        <m:t>−</m:t>
                      </m:r>
                      <m:sSub>
                        <m:sSubPr>
                          <m:ctrlPr>
                            <a:rPr lang="ja-JP" altLang="en-US" sz="1600" i="1">
                              <a:latin typeface="Cambria Math" panose="02040503050406030204" pitchFamily="18" charset="0"/>
                            </a:rPr>
                          </m:ctrlPr>
                        </m:sSubPr>
                        <m:e>
                          <m:r>
                            <a:rPr lang="ja-JP" altLang="en-US" sz="1600" i="1">
                              <a:latin typeface="Cambria Math" panose="02040503050406030204" pitchFamily="18" charset="0"/>
                            </a:rPr>
                            <m:t>𝑉</m:t>
                          </m:r>
                        </m:e>
                        <m:sub>
                          <m:r>
                            <a:rPr lang="en-US" altLang="ja-JP" sz="1600" i="1">
                              <a:latin typeface="Cambria Math" panose="02040503050406030204" pitchFamily="18" charset="0"/>
                              <a:ea typeface="Cambria Math" panose="02040503050406030204" pitchFamily="18" charset="0"/>
                            </a:rPr>
                            <m:t>𝑠</m:t>
                          </m:r>
                        </m:sub>
                      </m:sSub>
                      <m:r>
                        <a:rPr lang="ja-JP" altLang="en-US" sz="1600">
                          <a:latin typeface="Cambria Math" panose="02040503050406030204" pitchFamily="18" charset="0"/>
                        </a:rPr>
                        <m:t>𝛻</m:t>
                      </m:r>
                      <m:r>
                        <a:rPr lang="ja-JP" altLang="en-US" sz="1600" i="1">
                          <a:latin typeface="Cambria Math" panose="02040503050406030204" pitchFamily="18" charset="0"/>
                        </a:rPr>
                        <m:t>𝑝</m:t>
                      </m:r>
                      <m:r>
                        <a:rPr lang="ja-JP" altLang="en-US" sz="1600">
                          <a:latin typeface="Cambria Math" panose="02040503050406030204" pitchFamily="18" charset="0"/>
                        </a:rPr>
                        <m:t>+</m:t>
                      </m:r>
                      <m:r>
                        <a:rPr lang="en-US" altLang="ja-JP" sz="1600" i="1">
                          <a:latin typeface="Cambria Math" panose="02040503050406030204" pitchFamily="18" charset="0"/>
                          <a:ea typeface="Cambria Math" panose="02040503050406030204" pitchFamily="18" charset="0"/>
                        </a:rPr>
                        <m:t>𝑚</m:t>
                      </m:r>
                      <m:r>
                        <a:rPr lang="ja-JP" altLang="en-US" sz="1600" b="1" i="1">
                          <a:latin typeface="Cambria Math" panose="02040503050406030204" pitchFamily="18" charset="0"/>
                        </a:rPr>
                        <m:t>𝒈</m:t>
                      </m:r>
                    </m:oMath>
                  </m:oMathPara>
                </a14:m>
                <a:endParaRPr lang="ja-JP" altLang="en-US" sz="1600" dirty="0">
                  <a:latin typeface="Arial" panose="020B0604020202020204" pitchFamily="34" charset="0"/>
                  <a:cs typeface="Arial" panose="020B0604020202020204" pitchFamily="34" charset="0"/>
                </a:endParaRPr>
              </a:p>
            </p:txBody>
          </p:sp>
        </mc:Choice>
        <mc:Fallback xmlns="">
          <p:sp>
            <p:nvSpPr>
              <p:cNvPr id="14" name="正方形/長方形 13">
                <a:extLst>
                  <a:ext uri="{FF2B5EF4-FFF2-40B4-BE49-F238E27FC236}">
                    <a16:creationId xmlns:a16="http://schemas.microsoft.com/office/drawing/2014/main" id="{F56231B6-9C16-4223-A7E9-60416FF4776A}"/>
                  </a:ext>
                </a:extLst>
              </p:cNvPr>
              <p:cNvSpPr>
                <a:spLocks noRot="1" noChangeAspect="1" noMove="1" noResize="1" noEditPoints="1" noAdjustHandles="1" noChangeArrowheads="1" noChangeShapeType="1" noTextEdit="1"/>
              </p:cNvSpPr>
              <p:nvPr/>
            </p:nvSpPr>
            <p:spPr>
              <a:xfrm>
                <a:off x="4940631" y="2573874"/>
                <a:ext cx="3640586" cy="688586"/>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EAEA4957-EF9E-474D-98E3-1F1E133CCF7F}"/>
                  </a:ext>
                </a:extLst>
              </p:cNvPr>
              <p:cNvSpPr/>
              <p:nvPr/>
            </p:nvSpPr>
            <p:spPr>
              <a:xfrm>
                <a:off x="4940631" y="3188187"/>
                <a:ext cx="1316582" cy="5598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ja-JP" altLang="en-US" sz="1600" i="1">
                              <a:latin typeface="Cambria Math" panose="02040503050406030204" pitchFamily="18" charset="0"/>
                            </a:rPr>
                          </m:ctrlPr>
                        </m:fPr>
                        <m:num>
                          <m:r>
                            <a:rPr lang="ja-JP" altLang="en-US" sz="1600" i="1">
                              <a:latin typeface="Cambria Math" panose="02040503050406030204" pitchFamily="18" charset="0"/>
                            </a:rPr>
                            <m:t>𝑑</m:t>
                          </m:r>
                          <m:r>
                            <a:rPr lang="en-US" altLang="ja-JP" sz="1600" b="1" i="1">
                              <a:latin typeface="Cambria Math" panose="02040503050406030204" pitchFamily="18" charset="0"/>
                              <a:ea typeface="Cambria Math" panose="02040503050406030204" pitchFamily="18" charset="0"/>
                            </a:rPr>
                            <m:t>𝝎</m:t>
                          </m:r>
                        </m:num>
                        <m:den>
                          <m:r>
                            <a:rPr lang="ja-JP" altLang="en-US" sz="1600" i="1">
                              <a:latin typeface="Cambria Math" panose="02040503050406030204" pitchFamily="18" charset="0"/>
                            </a:rPr>
                            <m:t>𝑑𝑡</m:t>
                          </m:r>
                        </m:den>
                      </m:f>
                      <m:r>
                        <a:rPr lang="ja-JP" altLang="en-US" sz="1600">
                          <a:latin typeface="Cambria Math" panose="02040503050406030204" pitchFamily="18" charset="0"/>
                        </a:rPr>
                        <m:t>=</m:t>
                      </m:r>
                      <m:f>
                        <m:fPr>
                          <m:ctrlPr>
                            <a:rPr lang="ja-JP" altLang="en-US" sz="1600" i="1">
                              <a:latin typeface="Cambria Math" panose="02040503050406030204" pitchFamily="18" charset="0"/>
                            </a:rPr>
                          </m:ctrlPr>
                        </m:fPr>
                        <m:num>
                          <m:r>
                            <a:rPr lang="en-US" altLang="ja-JP" sz="1600" b="1" i="1">
                              <a:latin typeface="Cambria Math" panose="02040503050406030204" pitchFamily="18" charset="0"/>
                              <a:ea typeface="Cambria Math" panose="02040503050406030204" pitchFamily="18" charset="0"/>
                            </a:rPr>
                            <m:t>𝑻</m:t>
                          </m:r>
                        </m:num>
                        <m:den>
                          <m:r>
                            <a:rPr lang="en-US" altLang="ja-JP" sz="1600" i="1">
                              <a:latin typeface="Cambria Math" panose="02040503050406030204" pitchFamily="18" charset="0"/>
                              <a:ea typeface="Cambria Math" panose="02040503050406030204" pitchFamily="18" charset="0"/>
                            </a:rPr>
                            <m:t>𝐼</m:t>
                          </m:r>
                        </m:den>
                      </m:f>
                    </m:oMath>
                  </m:oMathPara>
                </a14:m>
                <a:endParaRPr lang="ja-JP" altLang="en-US" sz="1600" dirty="0">
                  <a:latin typeface="Arial" panose="020B0604020202020204" pitchFamily="34" charset="0"/>
                  <a:cs typeface="Arial" panose="020B0604020202020204" pitchFamily="34" charset="0"/>
                </a:endParaRPr>
              </a:p>
            </p:txBody>
          </p:sp>
        </mc:Choice>
        <mc:Fallback xmlns="">
          <p:sp>
            <p:nvSpPr>
              <p:cNvPr id="15" name="正方形/長方形 14">
                <a:extLst>
                  <a:ext uri="{FF2B5EF4-FFF2-40B4-BE49-F238E27FC236}">
                    <a16:creationId xmlns:a16="http://schemas.microsoft.com/office/drawing/2014/main" id="{EAEA4957-EF9E-474D-98E3-1F1E133CCF7F}"/>
                  </a:ext>
                </a:extLst>
              </p:cNvPr>
              <p:cNvSpPr>
                <a:spLocks noRot="1" noChangeAspect="1" noMove="1" noResize="1" noEditPoints="1" noAdjustHandles="1" noChangeArrowheads="1" noChangeShapeType="1" noTextEdit="1"/>
              </p:cNvSpPr>
              <p:nvPr/>
            </p:nvSpPr>
            <p:spPr>
              <a:xfrm>
                <a:off x="4940631" y="3188187"/>
                <a:ext cx="1316582" cy="559833"/>
              </a:xfrm>
              <a:prstGeom prst="rect">
                <a:avLst/>
              </a:prstGeom>
              <a:blipFill>
                <a:blip r:embed="rId4"/>
                <a:stretch>
                  <a:fillRect/>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id="{D30D1D65-E2F5-457F-A576-4E0539615343}"/>
              </a:ext>
            </a:extLst>
          </p:cNvPr>
          <p:cNvSpPr txBox="1"/>
          <p:nvPr/>
        </p:nvSpPr>
        <p:spPr>
          <a:xfrm>
            <a:off x="3808460" y="4281739"/>
            <a:ext cx="5061377"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Gas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CFD + Local Average Volume</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D530DC2B-19A5-4B43-A352-B761977BA811}"/>
                  </a:ext>
                </a:extLst>
              </p:cNvPr>
              <p:cNvSpPr/>
              <p:nvPr/>
            </p:nvSpPr>
            <p:spPr>
              <a:xfrm>
                <a:off x="3978875" y="4634895"/>
                <a:ext cx="5135874" cy="60971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600" i="1">
                              <a:solidFill>
                                <a:schemeClr val="tx1">
                                  <a:lumMod val="75000"/>
                                  <a:lumOff val="25000"/>
                                </a:schemeClr>
                              </a:solidFill>
                              <a:latin typeface="Cambria Math" panose="02040503050406030204" pitchFamily="18" charset="0"/>
                            </a:rPr>
                          </m:ctrlPr>
                        </m:fPr>
                        <m:num>
                          <m:r>
                            <a:rPr lang="ja-JP" altLang="en-US" sz="1600">
                              <a:solidFill>
                                <a:schemeClr val="tx1">
                                  <a:lumMod val="75000"/>
                                  <a:lumOff val="25000"/>
                                </a:schemeClr>
                              </a:solidFill>
                              <a:latin typeface="Cambria Math" panose="02040503050406030204" pitchFamily="18" charset="0"/>
                            </a:rPr>
                            <m:t>𝜕</m:t>
                          </m:r>
                          <m:d>
                            <m:dPr>
                              <m:ctrlPr>
                                <a:rPr lang="ja-JP" altLang="en-US" sz="1600" i="1">
                                  <a:solidFill>
                                    <a:schemeClr val="tx1">
                                      <a:lumMod val="75000"/>
                                      <a:lumOff val="25000"/>
                                    </a:schemeClr>
                                  </a:solidFill>
                                  <a:latin typeface="Cambria Math" panose="02040503050406030204" pitchFamily="18" charset="0"/>
                                </a:rPr>
                              </m:ctrlPr>
                            </m:dPr>
                            <m:e>
                              <m:r>
                                <a:rPr lang="ja-JP" altLang="en-US" sz="1600" i="1">
                                  <a:solidFill>
                                    <a:schemeClr val="tx1">
                                      <a:lumMod val="75000"/>
                                      <a:lumOff val="25000"/>
                                    </a:schemeClr>
                                  </a:solidFill>
                                  <a:latin typeface="Cambria Math" panose="02040503050406030204" pitchFamily="18" charset="0"/>
                                </a:rPr>
                                <m:t>𝜖𝜌</m:t>
                              </m:r>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𝑡</m:t>
                          </m:r>
                        </m:den>
                      </m:f>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d>
                        <m:dPr>
                          <m:ctrlPr>
                            <a:rPr lang="ja-JP" altLang="en-US" sz="1600" i="1">
                              <a:solidFill>
                                <a:schemeClr val="tx1">
                                  <a:lumMod val="75000"/>
                                  <a:lumOff val="25000"/>
                                </a:schemeClr>
                              </a:solidFill>
                              <a:latin typeface="Cambria Math" panose="02040503050406030204" pitchFamily="18" charset="0"/>
                            </a:rPr>
                          </m:ctrlPr>
                        </m:dPr>
                        <m:e>
                          <m:r>
                            <a:rPr lang="ja-JP" altLang="en-US" sz="1600" i="1">
                              <a:solidFill>
                                <a:schemeClr val="tx1">
                                  <a:lumMod val="75000"/>
                                  <a:lumOff val="25000"/>
                                </a:schemeClr>
                              </a:solidFill>
                              <a:latin typeface="Cambria Math" panose="02040503050406030204" pitchFamily="18" charset="0"/>
                            </a:rPr>
                            <m:t>𝜖𝜌</m:t>
                          </m:r>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m:t>
                      </m:r>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𝑝</m:t>
                      </m:r>
                      <m:r>
                        <a:rPr lang="ja-JP" altLang="en-US" sz="1600">
                          <a:solidFill>
                            <a:schemeClr val="tx1">
                              <a:lumMod val="75000"/>
                              <a:lumOff val="25000"/>
                            </a:schemeClr>
                          </a:solidFill>
                          <a:latin typeface="Cambria Math" panose="02040503050406030204" pitchFamily="18" charset="0"/>
                        </a:rPr>
                        <m:t>+</m:t>
                      </m:r>
                      <m:sSub>
                        <m:sSubPr>
                          <m:ctrlPr>
                            <a:rPr lang="ja-JP" altLang="en-US" sz="1600" i="1">
                              <a:solidFill>
                                <a:schemeClr val="tx1">
                                  <a:lumMod val="75000"/>
                                  <a:lumOff val="25000"/>
                                </a:schemeClr>
                              </a:solidFill>
                              <a:latin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𝒇</m:t>
                          </m:r>
                        </m:e>
                        <m:sub>
                          <m:r>
                            <a:rPr lang="ja-JP" altLang="en-US" sz="1600" b="1" i="1">
                              <a:solidFill>
                                <a:schemeClr val="tx1">
                                  <a:lumMod val="75000"/>
                                  <a:lumOff val="25000"/>
                                </a:schemeClr>
                              </a:solidFill>
                              <a:latin typeface="Cambria Math" panose="02040503050406030204" pitchFamily="18" charset="0"/>
                            </a:rPr>
                            <m:t>𝒔</m:t>
                          </m:r>
                        </m:sub>
                      </m:sSub>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d>
                        <m:dPr>
                          <m:ctrlPr>
                            <a:rPr lang="ja-JP" altLang="en-US" sz="1600" i="1">
                              <a:solidFill>
                                <a:schemeClr val="tx1">
                                  <a:lumMod val="75000"/>
                                  <a:lumOff val="25000"/>
                                </a:schemeClr>
                              </a:solidFill>
                              <a:latin typeface="Cambria Math" panose="02040503050406030204" pitchFamily="18" charset="0"/>
                            </a:rPr>
                          </m:ctrlPr>
                        </m:dPr>
                        <m:e>
                          <m:r>
                            <a:rPr lang="ja-JP" altLang="en-US" sz="1600" i="1">
                              <a:solidFill>
                                <a:schemeClr val="tx1">
                                  <a:lumMod val="75000"/>
                                  <a:lumOff val="25000"/>
                                </a:schemeClr>
                              </a:solidFill>
                              <a:latin typeface="Cambria Math" panose="02040503050406030204" pitchFamily="18" charset="0"/>
                            </a:rPr>
                            <m:t>𝜖</m:t>
                          </m:r>
                          <m:r>
                            <a:rPr lang="ja-JP" altLang="en-US" sz="1600" b="1" i="1">
                              <a:solidFill>
                                <a:schemeClr val="tx1">
                                  <a:lumMod val="75000"/>
                                  <a:lumOff val="25000"/>
                                </a:schemeClr>
                              </a:solidFill>
                              <a:latin typeface="Cambria Math" panose="02040503050406030204" pitchFamily="18" charset="0"/>
                            </a:rPr>
                            <m:t>𝝉</m:t>
                          </m:r>
                        </m:e>
                      </m:d>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𝜖𝜌</m:t>
                      </m:r>
                      <m:r>
                        <a:rPr lang="ja-JP" altLang="en-US" sz="1600" b="1" i="1">
                          <a:solidFill>
                            <a:schemeClr val="tx1">
                              <a:lumMod val="75000"/>
                              <a:lumOff val="25000"/>
                            </a:schemeClr>
                          </a:solidFill>
                          <a:latin typeface="Cambria Math" panose="02040503050406030204" pitchFamily="18" charset="0"/>
                        </a:rPr>
                        <m:t>𝒈</m:t>
                      </m:r>
                    </m:oMath>
                  </m:oMathPara>
                </a14:m>
                <a:endParaRPr lang="ja-JP" altLang="en-US" sz="1600" dirty="0">
                  <a:solidFill>
                    <a:schemeClr val="tx1">
                      <a:lumMod val="75000"/>
                      <a:lumOff val="25000"/>
                    </a:schemeClr>
                  </a:solidFill>
                  <a:latin typeface="Arial" panose="020B0604020202020204" pitchFamily="34" charset="0"/>
                  <a:cs typeface="Arial" panose="020B0604020202020204" pitchFamily="34" charset="0"/>
                </a:endParaRPr>
              </a:p>
            </p:txBody>
          </p:sp>
        </mc:Choice>
        <mc:Fallback xmlns="">
          <p:sp>
            <p:nvSpPr>
              <p:cNvPr id="20" name="正方形/長方形 19">
                <a:extLst>
                  <a:ext uri="{FF2B5EF4-FFF2-40B4-BE49-F238E27FC236}">
                    <a16:creationId xmlns:a16="http://schemas.microsoft.com/office/drawing/2014/main" id="{D530DC2B-19A5-4B43-A352-B761977BA811}"/>
                  </a:ext>
                </a:extLst>
              </p:cNvPr>
              <p:cNvSpPr>
                <a:spLocks noRot="1" noChangeAspect="1" noMove="1" noResize="1" noEditPoints="1" noAdjustHandles="1" noChangeArrowheads="1" noChangeShapeType="1" noTextEdit="1"/>
              </p:cNvSpPr>
              <p:nvPr/>
            </p:nvSpPr>
            <p:spPr>
              <a:xfrm>
                <a:off x="3978875" y="4634895"/>
                <a:ext cx="5135874" cy="609719"/>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400A9834-3F6F-4C6A-94F0-CD50FC34F0E2}"/>
                  </a:ext>
                </a:extLst>
              </p:cNvPr>
              <p:cNvSpPr/>
              <p:nvPr/>
            </p:nvSpPr>
            <p:spPr>
              <a:xfrm>
                <a:off x="4043956" y="5209773"/>
                <a:ext cx="1915076" cy="5605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600" i="1">
                              <a:solidFill>
                                <a:schemeClr val="tx1">
                                  <a:lumMod val="75000"/>
                                  <a:lumOff val="25000"/>
                                </a:schemeClr>
                              </a:solidFill>
                              <a:latin typeface="Cambria Math" panose="02040503050406030204" pitchFamily="18" charset="0"/>
                            </a:rPr>
                          </m:ctrlPr>
                        </m:fPr>
                        <m:num>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m:t>
                          </m:r>
                        </m:num>
                        <m:den>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𝑡</m:t>
                          </m:r>
                        </m:den>
                      </m:f>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m:t>
                      </m:r>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600">
                          <a:solidFill>
                            <a:schemeClr val="tx1">
                              <a:lumMod val="75000"/>
                              <a:lumOff val="25000"/>
                            </a:schemeClr>
                          </a:solidFill>
                          <a:latin typeface="Cambria Math" panose="02040503050406030204" pitchFamily="18" charset="0"/>
                        </a:rPr>
                        <m:t>)=0</m:t>
                      </m:r>
                    </m:oMath>
                  </m:oMathPara>
                </a14:m>
                <a:endParaRPr lang="ja-JP" altLang="en-US" sz="1600" dirty="0">
                  <a:solidFill>
                    <a:schemeClr val="tx1">
                      <a:lumMod val="75000"/>
                      <a:lumOff val="25000"/>
                    </a:schemeClr>
                  </a:solidFill>
                  <a:latin typeface="Arial" panose="020B0604020202020204" pitchFamily="34" charset="0"/>
                  <a:cs typeface="Arial" panose="020B0604020202020204" pitchFamily="34" charset="0"/>
                </a:endParaRPr>
              </a:p>
            </p:txBody>
          </p:sp>
        </mc:Choice>
        <mc:Fallback xmlns="">
          <p:sp>
            <p:nvSpPr>
              <p:cNvPr id="21" name="正方形/長方形 20">
                <a:extLst>
                  <a:ext uri="{FF2B5EF4-FFF2-40B4-BE49-F238E27FC236}">
                    <a16:creationId xmlns:a16="http://schemas.microsoft.com/office/drawing/2014/main" id="{400A9834-3F6F-4C6A-94F0-CD50FC34F0E2}"/>
                  </a:ext>
                </a:extLst>
              </p:cNvPr>
              <p:cNvSpPr>
                <a:spLocks noRot="1" noChangeAspect="1" noMove="1" noResize="1" noEditPoints="1" noAdjustHandles="1" noChangeArrowheads="1" noChangeShapeType="1" noTextEdit="1"/>
              </p:cNvSpPr>
              <p:nvPr/>
            </p:nvSpPr>
            <p:spPr>
              <a:xfrm>
                <a:off x="4043956" y="5209773"/>
                <a:ext cx="1915076" cy="560538"/>
              </a:xfrm>
              <a:prstGeom prst="rect">
                <a:avLst/>
              </a:prstGeom>
              <a:blipFill>
                <a:blip r:embed="rId6"/>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B9EBFD01-1FD6-434F-A683-CF391D124120}"/>
              </a:ext>
            </a:extLst>
          </p:cNvPr>
          <p:cNvSpPr txBox="1"/>
          <p:nvPr/>
        </p:nvSpPr>
        <p:spPr>
          <a:xfrm>
            <a:off x="6162087" y="3676694"/>
            <a:ext cx="530090" cy="715581"/>
          </a:xfrm>
          <a:prstGeom prst="rect">
            <a:avLst/>
          </a:prstGeom>
          <a:noFill/>
        </p:spPr>
        <p:txBody>
          <a:bodyPr wrap="square" rtlCol="0">
            <a:spAutoFit/>
          </a:bodyPr>
          <a:lstStyle/>
          <a:p>
            <a:r>
              <a:rPr lang="en-US" altLang="ja-JP" sz="4050" dirty="0">
                <a:latin typeface="Arial" panose="020B0604020202020204" pitchFamily="34" charset="0"/>
                <a:cs typeface="Arial" panose="020B0604020202020204" pitchFamily="34" charset="0"/>
              </a:rPr>
              <a:t>+</a:t>
            </a:r>
            <a:endParaRPr lang="ja-JP" altLang="en-US" sz="4050" dirty="0">
              <a:latin typeface="Arial" panose="020B0604020202020204" pitchFamily="34" charset="0"/>
              <a:cs typeface="Arial" panose="020B0604020202020204" pitchFamily="34" charset="0"/>
            </a:endParaRPr>
          </a:p>
        </p:txBody>
      </p:sp>
      <p:sp>
        <p:nvSpPr>
          <p:cNvPr id="25" name="大かっこ 24">
            <a:extLst>
              <a:ext uri="{FF2B5EF4-FFF2-40B4-BE49-F238E27FC236}">
                <a16:creationId xmlns:a16="http://schemas.microsoft.com/office/drawing/2014/main" id="{46FF3262-82D0-4AC6-A6E6-5DB572149281}"/>
              </a:ext>
            </a:extLst>
          </p:cNvPr>
          <p:cNvSpPr/>
          <p:nvPr/>
        </p:nvSpPr>
        <p:spPr>
          <a:xfrm>
            <a:off x="4598239" y="2455670"/>
            <a:ext cx="3640585" cy="1294952"/>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6" name="大かっこ 25">
            <a:extLst>
              <a:ext uri="{FF2B5EF4-FFF2-40B4-BE49-F238E27FC236}">
                <a16:creationId xmlns:a16="http://schemas.microsoft.com/office/drawing/2014/main" id="{8459B7D9-EA31-49B1-9FE2-B2556FADBBC1}"/>
              </a:ext>
            </a:extLst>
          </p:cNvPr>
          <p:cNvSpPr/>
          <p:nvPr/>
        </p:nvSpPr>
        <p:spPr>
          <a:xfrm>
            <a:off x="3831038" y="4468936"/>
            <a:ext cx="5192188" cy="1345553"/>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cxnSp>
        <p:nvCxnSpPr>
          <p:cNvPr id="28" name="直線コネクタ 27">
            <a:extLst>
              <a:ext uri="{FF2B5EF4-FFF2-40B4-BE49-F238E27FC236}">
                <a16:creationId xmlns:a16="http://schemas.microsoft.com/office/drawing/2014/main" id="{1681648E-3C5C-4148-9E6B-648A57B75810}"/>
              </a:ext>
            </a:extLst>
          </p:cNvPr>
          <p:cNvCxnSpPr/>
          <p:nvPr/>
        </p:nvCxnSpPr>
        <p:spPr>
          <a:xfrm>
            <a:off x="6504103" y="3040029"/>
            <a:ext cx="221567" cy="0"/>
          </a:xfrm>
          <a:prstGeom prst="line">
            <a:avLst/>
          </a:prstGeom>
          <a:ln w="28575">
            <a:solidFill>
              <a:srgbClr val="FF717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65B1E1C2-C2A4-473D-8C19-45F8331D0E54}"/>
              </a:ext>
            </a:extLst>
          </p:cNvPr>
          <p:cNvCxnSpPr/>
          <p:nvPr/>
        </p:nvCxnSpPr>
        <p:spPr>
          <a:xfrm>
            <a:off x="7178981" y="5204744"/>
            <a:ext cx="221567" cy="0"/>
          </a:xfrm>
          <a:prstGeom prst="line">
            <a:avLst/>
          </a:prstGeom>
          <a:ln w="28575">
            <a:solidFill>
              <a:srgbClr val="FF717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A8CE8971-E44D-4DE1-98D0-ED02CC8CCA81}"/>
                  </a:ext>
                </a:extLst>
              </p:cNvPr>
              <p:cNvSpPr txBox="1"/>
              <p:nvPr/>
            </p:nvSpPr>
            <p:spPr>
              <a:xfrm>
                <a:off x="622939" y="3153034"/>
                <a:ext cx="3181645" cy="752642"/>
              </a:xfrm>
              <a:prstGeom prst="rect">
                <a:avLst/>
              </a:prstGeom>
              <a:noFill/>
              <a:ln>
                <a:solidFill>
                  <a:srgbClr val="FF717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ja-JP" altLang="ja-JP" b="1" i="1">
                              <a:solidFill>
                                <a:schemeClr val="tx1">
                                  <a:lumMod val="75000"/>
                                  <a:lumOff val="25000"/>
                                </a:schemeClr>
                              </a:solidFill>
                              <a:latin typeface="Cambria Math" panose="02040503050406030204" pitchFamily="18" charset="0"/>
                            </a:rPr>
                          </m:ctrlPr>
                        </m:sSubPr>
                        <m:e>
                          <m:r>
                            <a:rPr lang="en-US" altLang="ja-JP" b="1" i="1">
                              <a:solidFill>
                                <a:schemeClr val="tx1">
                                  <a:lumMod val="75000"/>
                                  <a:lumOff val="25000"/>
                                </a:schemeClr>
                              </a:solidFill>
                              <a:latin typeface="Cambria Math" panose="02040503050406030204" pitchFamily="18" charset="0"/>
                            </a:rPr>
                            <m:t>𝒇</m:t>
                          </m:r>
                        </m:e>
                        <m:sub>
                          <m:r>
                            <a:rPr lang="en-US" altLang="ja-JP" b="1" i="1">
                              <a:solidFill>
                                <a:schemeClr val="tx1">
                                  <a:lumMod val="75000"/>
                                  <a:lumOff val="25000"/>
                                </a:schemeClr>
                              </a:solidFill>
                              <a:latin typeface="Cambria Math" panose="02040503050406030204" pitchFamily="18" charset="0"/>
                            </a:rPr>
                            <m:t>𝒔</m:t>
                          </m:r>
                        </m:sub>
                      </m:sSub>
                      <m:r>
                        <a:rPr lang="en-US" altLang="ja-JP">
                          <a:solidFill>
                            <a:schemeClr val="tx1">
                              <a:lumMod val="75000"/>
                              <a:lumOff val="25000"/>
                            </a:schemeClr>
                          </a:solidFill>
                          <a:latin typeface="Cambria Math" panose="02040503050406030204" pitchFamily="18" charset="0"/>
                        </a:rPr>
                        <m:t>=</m:t>
                      </m:r>
                      <m:f>
                        <m:fPr>
                          <m:ctrlPr>
                            <a:rPr lang="ja-JP" altLang="ja-JP" i="1">
                              <a:solidFill>
                                <a:schemeClr val="tx1">
                                  <a:lumMod val="75000"/>
                                  <a:lumOff val="25000"/>
                                </a:schemeClr>
                              </a:solidFill>
                              <a:latin typeface="Cambria Math" panose="02040503050406030204" pitchFamily="18" charset="0"/>
                            </a:rPr>
                          </m:ctrlPr>
                        </m:fPr>
                        <m:num>
                          <m:r>
                            <m:rPr>
                              <m:sty m:val="p"/>
                            </m:rPr>
                            <a:rPr lang="en-US" altLang="ja-JP">
                              <a:solidFill>
                                <a:schemeClr val="tx1">
                                  <a:lumMod val="75000"/>
                                  <a:lumOff val="25000"/>
                                </a:schemeClr>
                              </a:solidFill>
                              <a:latin typeface="Cambria Math" panose="02040503050406030204" pitchFamily="18" charset="0"/>
                            </a:rPr>
                            <m:t>Σ</m:t>
                          </m:r>
                          <m:sSub>
                            <m:sSubPr>
                              <m:ctrlPr>
                                <a:rPr lang="ja-JP" altLang="ja-JP" b="1" i="1">
                                  <a:solidFill>
                                    <a:schemeClr val="tx1">
                                      <a:lumMod val="75000"/>
                                      <a:lumOff val="25000"/>
                                    </a:schemeClr>
                                  </a:solidFill>
                                  <a:latin typeface="Cambria Math" panose="02040503050406030204" pitchFamily="18" charset="0"/>
                                </a:rPr>
                              </m:ctrlPr>
                            </m:sSubPr>
                            <m:e>
                              <m:r>
                                <a:rPr lang="en-US" altLang="ja-JP" b="1" i="1">
                                  <a:solidFill>
                                    <a:schemeClr val="tx1">
                                      <a:lumMod val="75000"/>
                                      <a:lumOff val="25000"/>
                                    </a:schemeClr>
                                  </a:solidFill>
                                  <a:latin typeface="Cambria Math" panose="02040503050406030204" pitchFamily="18" charset="0"/>
                                </a:rPr>
                                <m:t>𝒇</m:t>
                              </m:r>
                            </m:e>
                            <m:sub>
                              <m:r>
                                <a:rPr lang="en-US" altLang="ja-JP" b="1" i="1">
                                  <a:solidFill>
                                    <a:schemeClr val="tx1">
                                      <a:lumMod val="75000"/>
                                      <a:lumOff val="25000"/>
                                    </a:schemeClr>
                                  </a:solidFill>
                                  <a:latin typeface="Cambria Math" panose="02040503050406030204" pitchFamily="18" charset="0"/>
                                </a:rPr>
                                <m:t>𝒅</m:t>
                              </m:r>
                              <m:r>
                                <a:rPr lang="en-US" altLang="ja-JP" b="1" i="1">
                                  <a:solidFill>
                                    <a:schemeClr val="tx1">
                                      <a:lumMod val="75000"/>
                                      <a:lumOff val="25000"/>
                                    </a:schemeClr>
                                  </a:solidFill>
                                  <a:latin typeface="Cambria Math" panose="02040503050406030204" pitchFamily="18" charset="0"/>
                                </a:rPr>
                                <m:t> </m:t>
                              </m:r>
                            </m:sub>
                          </m:sSub>
                        </m:num>
                        <m:den>
                          <m:sSub>
                            <m:sSubPr>
                              <m:ctrlPr>
                                <a:rPr lang="ja-JP" altLang="ja-JP" i="1">
                                  <a:solidFill>
                                    <a:schemeClr val="tx1">
                                      <a:lumMod val="75000"/>
                                      <a:lumOff val="25000"/>
                                    </a:schemeClr>
                                  </a:solidFill>
                                  <a:latin typeface="Cambria Math" panose="02040503050406030204" pitchFamily="18" charset="0"/>
                                </a:rPr>
                              </m:ctrlPr>
                            </m:sSubPr>
                            <m:e>
                              <m:r>
                                <a:rPr lang="en-US" altLang="ja-JP" i="1">
                                  <a:solidFill>
                                    <a:schemeClr val="tx1">
                                      <a:lumMod val="75000"/>
                                      <a:lumOff val="25000"/>
                                    </a:schemeClr>
                                  </a:solidFill>
                                  <a:latin typeface="Cambria Math" panose="02040503050406030204" pitchFamily="18" charset="0"/>
                                </a:rPr>
                                <m:t>𝑉</m:t>
                              </m:r>
                            </m:e>
                            <m:sub>
                              <m:r>
                                <a:rPr lang="en-US" altLang="ja-JP" i="1">
                                  <a:solidFill>
                                    <a:schemeClr val="tx1">
                                      <a:lumMod val="75000"/>
                                      <a:lumOff val="25000"/>
                                    </a:schemeClr>
                                  </a:solidFill>
                                  <a:latin typeface="Cambria Math" panose="02040503050406030204" pitchFamily="18" charset="0"/>
                                </a:rPr>
                                <m:t>𝑔𝑟𝑖𝑑</m:t>
                              </m:r>
                            </m:sub>
                          </m:sSub>
                        </m:den>
                      </m:f>
                      <m:r>
                        <a:rPr lang="en-US" altLang="ja-JP" i="1">
                          <a:solidFill>
                            <a:schemeClr val="tx1">
                              <a:lumMod val="75000"/>
                              <a:lumOff val="25000"/>
                            </a:schemeClr>
                          </a:solidFill>
                          <a:latin typeface="Cambria Math" panose="02040503050406030204" pitchFamily="18" charset="0"/>
                        </a:rPr>
                        <m:t>=</m:t>
                      </m:r>
                      <m:f>
                        <m:fPr>
                          <m:ctrlPr>
                            <a:rPr lang="ja-JP" altLang="ja-JP" i="1">
                              <a:solidFill>
                                <a:schemeClr val="tx1">
                                  <a:lumMod val="75000"/>
                                  <a:lumOff val="25000"/>
                                </a:schemeClr>
                              </a:solidFill>
                              <a:latin typeface="Cambria Math" panose="02040503050406030204" pitchFamily="18" charset="0"/>
                            </a:rPr>
                          </m:ctrlPr>
                        </m:fPr>
                        <m:num>
                          <m:r>
                            <m:rPr>
                              <m:sty m:val="p"/>
                            </m:rPr>
                            <a:rPr lang="en-US" altLang="ja-JP">
                              <a:solidFill>
                                <a:schemeClr val="tx1">
                                  <a:lumMod val="75000"/>
                                  <a:lumOff val="25000"/>
                                </a:schemeClr>
                              </a:solidFill>
                              <a:latin typeface="Cambria Math" panose="02040503050406030204" pitchFamily="18" charset="0"/>
                            </a:rPr>
                            <m:t>Σ</m:t>
                          </m:r>
                          <m:r>
                            <a:rPr lang="en-US" altLang="ja-JP" i="1">
                              <a:solidFill>
                                <a:schemeClr val="tx1">
                                  <a:lumMod val="75000"/>
                                  <a:lumOff val="25000"/>
                                </a:schemeClr>
                              </a:solidFill>
                              <a:latin typeface="Cambria Math" panose="02040503050406030204" pitchFamily="18" charset="0"/>
                            </a:rPr>
                            <m:t>𝛽</m:t>
                          </m:r>
                          <m:sSub>
                            <m:sSubPr>
                              <m:ctrlPr>
                                <a:rPr lang="ja-JP" altLang="ja-JP" i="1">
                                  <a:solidFill>
                                    <a:schemeClr val="tx1">
                                      <a:lumMod val="75000"/>
                                      <a:lumOff val="25000"/>
                                    </a:schemeClr>
                                  </a:solidFill>
                                  <a:latin typeface="Cambria Math" panose="02040503050406030204" pitchFamily="18" charset="0"/>
                                </a:rPr>
                              </m:ctrlPr>
                            </m:sSubPr>
                            <m:e>
                              <m:r>
                                <a:rPr lang="en-US" altLang="ja-JP" i="1">
                                  <a:solidFill>
                                    <a:schemeClr val="tx1">
                                      <a:lumMod val="75000"/>
                                      <a:lumOff val="25000"/>
                                    </a:schemeClr>
                                  </a:solidFill>
                                  <a:latin typeface="Cambria Math" panose="02040503050406030204" pitchFamily="18" charset="0"/>
                                </a:rPr>
                                <m:t>𝑉</m:t>
                              </m:r>
                            </m:e>
                            <m:sub>
                              <m:r>
                                <a:rPr lang="en-US" altLang="ja-JP" i="1">
                                  <a:solidFill>
                                    <a:schemeClr val="tx1">
                                      <a:lumMod val="75000"/>
                                      <a:lumOff val="25000"/>
                                    </a:schemeClr>
                                  </a:solidFill>
                                  <a:latin typeface="Cambria Math" panose="02040503050406030204" pitchFamily="18" charset="0"/>
                                </a:rPr>
                                <m:t>𝑆</m:t>
                              </m:r>
                            </m:sub>
                          </m:sSub>
                          <m:d>
                            <m:dPr>
                              <m:ctrlPr>
                                <a:rPr lang="ja-JP" altLang="ja-JP" i="1">
                                  <a:solidFill>
                                    <a:schemeClr val="tx1">
                                      <a:lumMod val="75000"/>
                                      <a:lumOff val="25000"/>
                                    </a:schemeClr>
                                  </a:solidFill>
                                  <a:latin typeface="Cambria Math" panose="02040503050406030204" pitchFamily="18" charset="0"/>
                                </a:rPr>
                              </m:ctrlPr>
                            </m:dPr>
                            <m:e>
                              <m:r>
                                <a:rPr lang="en-US" altLang="ja-JP" b="1" i="1">
                                  <a:solidFill>
                                    <a:schemeClr val="tx1">
                                      <a:lumMod val="75000"/>
                                      <a:lumOff val="25000"/>
                                    </a:schemeClr>
                                  </a:solidFill>
                                  <a:latin typeface="Cambria Math" panose="02040503050406030204" pitchFamily="18" charset="0"/>
                                </a:rPr>
                                <m:t>𝒗</m:t>
                              </m:r>
                              <m:r>
                                <a:rPr lang="en-US" altLang="ja-JP" b="1" i="1">
                                  <a:solidFill>
                                    <a:schemeClr val="tx1">
                                      <a:lumMod val="75000"/>
                                      <a:lumOff val="25000"/>
                                    </a:schemeClr>
                                  </a:solidFill>
                                  <a:latin typeface="Cambria Math" panose="02040503050406030204" pitchFamily="18" charset="0"/>
                                </a:rPr>
                                <m:t>−</m:t>
                              </m:r>
                              <m:sSub>
                                <m:sSubPr>
                                  <m:ctrlPr>
                                    <a:rPr lang="en-US" altLang="ja-JP" b="1" i="1">
                                      <a:solidFill>
                                        <a:schemeClr val="tx1">
                                          <a:lumMod val="75000"/>
                                          <a:lumOff val="25000"/>
                                        </a:schemeClr>
                                      </a:solidFill>
                                      <a:latin typeface="Cambria Math" panose="02040503050406030204" pitchFamily="18" charset="0"/>
                                    </a:rPr>
                                  </m:ctrlPr>
                                </m:sSubPr>
                                <m:e>
                                  <m:r>
                                    <a:rPr lang="en-US" altLang="ja-JP" b="1" i="1">
                                      <a:solidFill>
                                        <a:schemeClr val="tx1">
                                          <a:lumMod val="75000"/>
                                          <a:lumOff val="25000"/>
                                        </a:schemeClr>
                                      </a:solidFill>
                                      <a:latin typeface="Cambria Math" panose="02040503050406030204" pitchFamily="18" charset="0"/>
                                    </a:rPr>
                                    <m:t>𝒖</m:t>
                                  </m:r>
                                </m:e>
                                <m:sub>
                                  <m:r>
                                    <a:rPr lang="en-US" altLang="ja-JP" b="1" i="1">
                                      <a:solidFill>
                                        <a:schemeClr val="tx1">
                                          <a:lumMod val="75000"/>
                                          <a:lumOff val="25000"/>
                                        </a:schemeClr>
                                      </a:solidFill>
                                      <a:latin typeface="Cambria Math" panose="02040503050406030204" pitchFamily="18" charset="0"/>
                                    </a:rPr>
                                    <m:t>𝒇</m:t>
                                  </m:r>
                                </m:sub>
                              </m:sSub>
                            </m:e>
                          </m:d>
                        </m:num>
                        <m:den>
                          <m:d>
                            <m:dPr>
                              <m:ctrlPr>
                                <a:rPr lang="ja-JP" altLang="ja-JP" i="1">
                                  <a:solidFill>
                                    <a:schemeClr val="tx1">
                                      <a:lumMod val="75000"/>
                                      <a:lumOff val="25000"/>
                                    </a:schemeClr>
                                  </a:solidFill>
                                  <a:latin typeface="Cambria Math" panose="02040503050406030204" pitchFamily="18" charset="0"/>
                                </a:rPr>
                              </m:ctrlPr>
                            </m:dPr>
                            <m:e>
                              <m:r>
                                <a:rPr lang="en-US" altLang="ja-JP" i="1">
                                  <a:solidFill>
                                    <a:schemeClr val="tx1">
                                      <a:lumMod val="75000"/>
                                      <a:lumOff val="25000"/>
                                    </a:schemeClr>
                                  </a:solidFill>
                                  <a:latin typeface="Cambria Math" panose="02040503050406030204" pitchFamily="18" charset="0"/>
                                </a:rPr>
                                <m:t>1−</m:t>
                              </m:r>
                              <m:r>
                                <a:rPr lang="en-US" altLang="ja-JP" i="1">
                                  <a:solidFill>
                                    <a:schemeClr val="tx1">
                                      <a:lumMod val="75000"/>
                                      <a:lumOff val="25000"/>
                                    </a:schemeClr>
                                  </a:solidFill>
                                  <a:latin typeface="Cambria Math" panose="02040503050406030204" pitchFamily="18" charset="0"/>
                                </a:rPr>
                                <m:t>𝜀</m:t>
                              </m:r>
                            </m:e>
                          </m:d>
                          <m:sSub>
                            <m:sSubPr>
                              <m:ctrlPr>
                                <a:rPr lang="ja-JP" altLang="ja-JP" i="1">
                                  <a:solidFill>
                                    <a:schemeClr val="tx1">
                                      <a:lumMod val="75000"/>
                                      <a:lumOff val="25000"/>
                                    </a:schemeClr>
                                  </a:solidFill>
                                  <a:latin typeface="Cambria Math" panose="02040503050406030204" pitchFamily="18" charset="0"/>
                                </a:rPr>
                              </m:ctrlPr>
                            </m:sSubPr>
                            <m:e>
                              <m:r>
                                <a:rPr lang="en-US" altLang="ja-JP" i="1">
                                  <a:solidFill>
                                    <a:schemeClr val="tx1">
                                      <a:lumMod val="75000"/>
                                      <a:lumOff val="25000"/>
                                    </a:schemeClr>
                                  </a:solidFill>
                                  <a:latin typeface="Cambria Math" panose="02040503050406030204" pitchFamily="18" charset="0"/>
                                </a:rPr>
                                <m:t>𝑉</m:t>
                              </m:r>
                            </m:e>
                            <m:sub>
                              <m:r>
                                <a:rPr lang="en-US" altLang="ja-JP" i="1">
                                  <a:solidFill>
                                    <a:schemeClr val="tx1">
                                      <a:lumMod val="75000"/>
                                      <a:lumOff val="25000"/>
                                    </a:schemeClr>
                                  </a:solidFill>
                                  <a:latin typeface="Cambria Math" panose="02040503050406030204" pitchFamily="18" charset="0"/>
                                </a:rPr>
                                <m:t>𝑔𝑟𝑖𝑑</m:t>
                              </m:r>
                            </m:sub>
                          </m:sSub>
                        </m:den>
                      </m:f>
                    </m:oMath>
                  </m:oMathPara>
                </a14:m>
                <a:endParaRPr lang="en-US" altLang="ja-JP" dirty="0">
                  <a:solidFill>
                    <a:schemeClr val="tx1">
                      <a:lumMod val="75000"/>
                      <a:lumOff val="25000"/>
                    </a:schemeClr>
                  </a:solidFill>
                  <a:latin typeface="Arial" panose="020B0604020202020204" pitchFamily="34" charset="0"/>
                  <a:ea typeface="ヒラギノ丸ゴ Pro W4" panose="020F0400000000000000" pitchFamily="34" charset="-128"/>
                  <a:cs typeface="Arial" panose="020B0604020202020204" pitchFamily="34" charset="0"/>
                </a:endParaRPr>
              </a:p>
            </p:txBody>
          </p:sp>
        </mc:Choice>
        <mc:Fallback xmlns="">
          <p:sp>
            <p:nvSpPr>
              <p:cNvPr id="31" name="テキスト ボックス 30">
                <a:extLst>
                  <a:ext uri="{FF2B5EF4-FFF2-40B4-BE49-F238E27FC236}">
                    <a16:creationId xmlns:a16="http://schemas.microsoft.com/office/drawing/2014/main" id="{A8CE8971-E44D-4DE1-98D0-ED02CC8CCA81}"/>
                  </a:ext>
                </a:extLst>
              </p:cNvPr>
              <p:cNvSpPr txBox="1">
                <a:spLocks noRot="1" noChangeAspect="1" noMove="1" noResize="1" noEditPoints="1" noAdjustHandles="1" noChangeArrowheads="1" noChangeShapeType="1" noTextEdit="1"/>
              </p:cNvSpPr>
              <p:nvPr/>
            </p:nvSpPr>
            <p:spPr>
              <a:xfrm>
                <a:off x="622939" y="3153034"/>
                <a:ext cx="3181645" cy="752642"/>
              </a:xfrm>
              <a:prstGeom prst="rect">
                <a:avLst/>
              </a:prstGeom>
              <a:blipFill>
                <a:blip r:embed="rId7"/>
                <a:stretch>
                  <a:fillRect/>
                </a:stretch>
              </a:blipFill>
              <a:ln>
                <a:solidFill>
                  <a:srgbClr val="FF7171"/>
                </a:solidFill>
              </a:ln>
            </p:spPr>
            <p:txBody>
              <a:bodyPr/>
              <a:lstStyle/>
              <a:p>
                <a:r>
                  <a:rPr lang="ja-JP" altLang="en-US">
                    <a:noFill/>
                  </a:rPr>
                  <a:t> </a:t>
                </a:r>
              </a:p>
            </p:txBody>
          </p:sp>
        </mc:Fallback>
      </mc:AlternateContent>
      <p:cxnSp>
        <p:nvCxnSpPr>
          <p:cNvPr id="33" name="直線矢印コネクタ 32">
            <a:extLst>
              <a:ext uri="{FF2B5EF4-FFF2-40B4-BE49-F238E27FC236}">
                <a16:creationId xmlns:a16="http://schemas.microsoft.com/office/drawing/2014/main" id="{71C3027F-4914-4F48-A93C-94DB5155A9D2}"/>
              </a:ext>
            </a:extLst>
          </p:cNvPr>
          <p:cNvCxnSpPr>
            <a:cxnSpLocks/>
            <a:stCxn id="31" idx="3"/>
          </p:cNvCxnSpPr>
          <p:nvPr/>
        </p:nvCxnSpPr>
        <p:spPr>
          <a:xfrm flipV="1">
            <a:off x="3804584" y="3079638"/>
            <a:ext cx="2699519" cy="449717"/>
          </a:xfrm>
          <a:prstGeom prst="straightConnector1">
            <a:avLst/>
          </a:prstGeom>
          <a:ln>
            <a:solidFill>
              <a:srgbClr val="FF717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FD65F9C0-5316-4EA6-8555-0A5B1D598D51}"/>
              </a:ext>
            </a:extLst>
          </p:cNvPr>
          <p:cNvCxnSpPr>
            <a:cxnSpLocks/>
            <a:stCxn id="31" idx="3"/>
          </p:cNvCxnSpPr>
          <p:nvPr/>
        </p:nvCxnSpPr>
        <p:spPr>
          <a:xfrm>
            <a:off x="3804584" y="3529355"/>
            <a:ext cx="3273549" cy="1675389"/>
          </a:xfrm>
          <a:prstGeom prst="straightConnector1">
            <a:avLst/>
          </a:prstGeom>
          <a:ln>
            <a:solidFill>
              <a:srgbClr val="FF7171"/>
            </a:solidFill>
            <a:tailEnd type="triangle"/>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EDDF51A8-9015-4635-8A61-A8D4FEE02753}"/>
              </a:ext>
            </a:extLst>
          </p:cNvPr>
          <p:cNvSpPr txBox="1"/>
          <p:nvPr/>
        </p:nvSpPr>
        <p:spPr>
          <a:xfrm>
            <a:off x="630561" y="3979072"/>
            <a:ext cx="3166402" cy="369332"/>
          </a:xfrm>
          <a:prstGeom prst="rect">
            <a:avLst/>
          </a:prstGeom>
          <a:noFill/>
        </p:spPr>
        <p:txBody>
          <a:bodyPr wrap="square" rtlCol="0">
            <a:spAutoFit/>
          </a:bodyPr>
          <a:lstStyle/>
          <a:p>
            <a:pPr algn="ct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Exchange of momentum</a:t>
            </a:r>
          </a:p>
        </p:txBody>
      </p:sp>
      <p:sp>
        <p:nvSpPr>
          <p:cNvPr id="23" name="テキスト ボックス 22">
            <a:extLst>
              <a:ext uri="{FF2B5EF4-FFF2-40B4-BE49-F238E27FC236}">
                <a16:creationId xmlns:a16="http://schemas.microsoft.com/office/drawing/2014/main" id="{5C0F5A5F-CBD6-492D-A415-F108A373F486}"/>
              </a:ext>
            </a:extLst>
          </p:cNvPr>
          <p:cNvSpPr txBox="1"/>
          <p:nvPr/>
        </p:nvSpPr>
        <p:spPr>
          <a:xfrm>
            <a:off x="269787" y="5661871"/>
            <a:ext cx="4328452" cy="553998"/>
          </a:xfrm>
          <a:prstGeom prst="rect">
            <a:avLst/>
          </a:prstGeom>
          <a:noFill/>
        </p:spPr>
        <p:txBody>
          <a:bodyPr wrap="square" rtlCol="0">
            <a:spAutoFit/>
          </a:bodyPr>
          <a:lstStyle/>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[1] Y. Tsuji et al., Powder Tec. (1993).</a:t>
            </a:r>
          </a:p>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[2] P.A. Cundall and O.D.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Strack</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Geotechnique</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(1979)</a:t>
            </a:r>
          </a:p>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[3] T.B. Anderson and R. Jackson, Ind. Eng. Chem.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Fundam</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(1967)</a:t>
            </a:r>
          </a:p>
        </p:txBody>
      </p:sp>
      <p:sp>
        <p:nvSpPr>
          <p:cNvPr id="22" name="テキスト ボックス 21">
            <a:extLst>
              <a:ext uri="{FF2B5EF4-FFF2-40B4-BE49-F238E27FC236}">
                <a16:creationId xmlns:a16="http://schemas.microsoft.com/office/drawing/2014/main" id="{B670DCC2-3F9B-40A6-AFCE-CA341873AEBF}"/>
              </a:ext>
            </a:extLst>
          </p:cNvPr>
          <p:cNvSpPr txBox="1"/>
          <p:nvPr/>
        </p:nvSpPr>
        <p:spPr>
          <a:xfrm>
            <a:off x="236471" y="1031571"/>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Modeling of solid phase and gas phase</a:t>
            </a:r>
          </a:p>
        </p:txBody>
      </p:sp>
      <p:sp>
        <p:nvSpPr>
          <p:cNvPr id="24" name="テキスト ボックス 23">
            <a:extLst>
              <a:ext uri="{FF2B5EF4-FFF2-40B4-BE49-F238E27FC236}">
                <a16:creationId xmlns:a16="http://schemas.microsoft.com/office/drawing/2014/main" id="{69AC5084-5EE4-4A75-8899-CBBBB2EB797C}"/>
              </a:ext>
            </a:extLst>
          </p:cNvPr>
          <p:cNvSpPr txBox="1"/>
          <p:nvPr/>
        </p:nvSpPr>
        <p:spPr>
          <a:xfrm>
            <a:off x="486603" y="1375288"/>
            <a:ext cx="8254952" cy="50783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for modeling solid-gas phase interaction DEM-CFD method</a:t>
            </a:r>
            <a:r>
              <a:rPr lang="en-US" altLang="ja-JP" sz="135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(Discrete Element Method - Computational Fluid Dynamics) was used. (Particles are modeled by DEM, Air is modeled by CFD)</a:t>
            </a:r>
          </a:p>
        </p:txBody>
      </p:sp>
      <p:sp>
        <p:nvSpPr>
          <p:cNvPr id="27" name="正方形/長方形 26">
            <a:extLst>
              <a:ext uri="{FF2B5EF4-FFF2-40B4-BE49-F238E27FC236}">
                <a16:creationId xmlns:a16="http://schemas.microsoft.com/office/drawing/2014/main" id="{D0CEFC8E-2344-427F-B7D7-36498A2AB78B}"/>
              </a:ext>
            </a:extLst>
          </p:cNvPr>
          <p:cNvSpPr/>
          <p:nvPr/>
        </p:nvSpPr>
        <p:spPr>
          <a:xfrm>
            <a:off x="406835" y="1411179"/>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2504446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p:txBody>
          <a:bodyPr>
            <a:normAutofit/>
          </a:bodyPr>
          <a:lstStyle/>
          <a:p>
            <a:r>
              <a:rPr kumimoji="1" lang="en-US" altLang="ja-JP" dirty="0"/>
              <a:t> Numerical Method</a:t>
            </a:r>
            <a:endParaRPr kumimoji="1" lang="ja-JP" altLang="en-US"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E7DA0896-9E3B-4A12-9CB3-400E4B7A0CFB}"/>
                  </a:ext>
                </a:extLst>
              </p:cNvPr>
              <p:cNvSpPr txBox="1"/>
              <p:nvPr/>
            </p:nvSpPr>
            <p:spPr>
              <a:xfrm>
                <a:off x="575386" y="2634445"/>
                <a:ext cx="142712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r>
                        <a:rPr lang="en-US" altLang="ja-JP" sz="1350" i="1">
                          <a:latin typeface="Cambria Math" panose="02040503050406030204" pitchFamily="18" charset="0"/>
                        </a:rPr>
                        <m:t>=</m:t>
                      </m:r>
                      <m:r>
                        <a:rPr lang="en-US" altLang="ja-JP" sz="1350" i="1">
                          <a:latin typeface="Cambria Math" panose="02040503050406030204" pitchFamily="18" charset="0"/>
                        </a:rPr>
                        <m:t>𝑑</m:t>
                      </m:r>
                      <m:d>
                        <m:dPr>
                          <m:ctrlPr>
                            <a:rPr lang="ja-JP" altLang="ja-JP" sz="1350" b="1"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b="1" i="1">
                          <a:latin typeface="Cambria Math" panose="02040503050406030204" pitchFamily="18" charset="0"/>
                        </a:rPr>
                        <m:t>⋅</m:t>
                      </m:r>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𝐱</m:t>
                          </m:r>
                        </m:e>
                      </m:d>
                    </m:oMath>
                  </m:oMathPara>
                </a14:m>
                <a:endParaRPr lang="ja-JP" altLang="en-US" sz="1350" dirty="0"/>
              </a:p>
            </p:txBody>
          </p:sp>
        </mc:Choice>
        <mc:Fallback xmlns="">
          <p:sp>
            <p:nvSpPr>
              <p:cNvPr id="5" name="テキスト ボックス 4">
                <a:extLst>
                  <a:ext uri="{FF2B5EF4-FFF2-40B4-BE49-F238E27FC236}">
                    <a16:creationId xmlns:a16="http://schemas.microsoft.com/office/drawing/2014/main" id="{E7DA0896-9E3B-4A12-9CB3-400E4B7A0CFB}"/>
                  </a:ext>
                </a:extLst>
              </p:cNvPr>
              <p:cNvSpPr txBox="1">
                <a:spLocks noRot="1" noChangeAspect="1" noMove="1" noResize="1" noEditPoints="1" noAdjustHandles="1" noChangeArrowheads="1" noChangeShapeType="1" noTextEdit="1"/>
              </p:cNvSpPr>
              <p:nvPr/>
            </p:nvSpPr>
            <p:spPr>
              <a:xfrm>
                <a:off x="575386" y="2634445"/>
                <a:ext cx="1427122" cy="207749"/>
              </a:xfrm>
              <a:prstGeom prst="rect">
                <a:avLst/>
              </a:prstGeom>
              <a:blipFill>
                <a:blip r:embed="rId4"/>
                <a:stretch>
                  <a:fillRect l="-3419" b="-32353"/>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8DE02DA8-B91B-4661-9CC7-DB26031523A0}"/>
              </a:ext>
            </a:extLst>
          </p:cNvPr>
          <p:cNvSpPr txBox="1"/>
          <p:nvPr/>
        </p:nvSpPr>
        <p:spPr>
          <a:xfrm>
            <a:off x="675590" y="2201239"/>
            <a:ext cx="3627086"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Solid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SDF</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6" name="テキスト ボックス 15">
            <a:extLst>
              <a:ext uri="{FF2B5EF4-FFF2-40B4-BE49-F238E27FC236}">
                <a16:creationId xmlns:a16="http://schemas.microsoft.com/office/drawing/2014/main" id="{AC2BC780-1C5D-44DD-9C60-D2AAE8765D71}"/>
              </a:ext>
            </a:extLst>
          </p:cNvPr>
          <p:cNvSpPr txBox="1"/>
          <p:nvPr/>
        </p:nvSpPr>
        <p:spPr>
          <a:xfrm>
            <a:off x="675590" y="3882740"/>
            <a:ext cx="3608607"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Gas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IBM</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0" name="大かっこ 19">
            <a:extLst>
              <a:ext uri="{FF2B5EF4-FFF2-40B4-BE49-F238E27FC236}">
                <a16:creationId xmlns:a16="http://schemas.microsoft.com/office/drawing/2014/main" id="{914376E5-52F7-4804-B04F-EE1EB2407943}"/>
              </a:ext>
            </a:extLst>
          </p:cNvPr>
          <p:cNvSpPr/>
          <p:nvPr/>
        </p:nvSpPr>
        <p:spPr>
          <a:xfrm>
            <a:off x="429778" y="2419382"/>
            <a:ext cx="4073324" cy="916237"/>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21" name="大かっこ 20">
            <a:extLst>
              <a:ext uri="{FF2B5EF4-FFF2-40B4-BE49-F238E27FC236}">
                <a16:creationId xmlns:a16="http://schemas.microsoft.com/office/drawing/2014/main" id="{CB1BC865-1C6A-45EB-8D8A-81CAE93C6488}"/>
              </a:ext>
            </a:extLst>
          </p:cNvPr>
          <p:cNvSpPr/>
          <p:nvPr/>
        </p:nvSpPr>
        <p:spPr>
          <a:xfrm>
            <a:off x="439616" y="4087956"/>
            <a:ext cx="4080556" cy="1601112"/>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4CD0ACF7-F318-4FF4-A5BE-D4057663952F}"/>
                  </a:ext>
                </a:extLst>
              </p:cNvPr>
              <p:cNvSpPr txBox="1"/>
              <p:nvPr/>
            </p:nvSpPr>
            <p:spPr>
              <a:xfrm>
                <a:off x="629275" y="4303782"/>
                <a:ext cx="1646605" cy="22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a:latin typeface="Cambria Math" panose="02040503050406030204" pitchFamily="18" charset="0"/>
                        </a:rPr>
                        <m:t>𝐮</m:t>
                      </m:r>
                      <m:r>
                        <a:rPr lang="en-US" altLang="ja-JP" sz="1350" b="1" i="1">
                          <a:latin typeface="Cambria Math" panose="02040503050406030204" pitchFamily="18" charset="0"/>
                        </a:rPr>
                        <m:t>=</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𝟏</m:t>
                          </m:r>
                          <m:r>
                            <a:rPr lang="en-US" altLang="ja-JP" sz="1350" i="1">
                              <a:latin typeface="Cambria Math" panose="02040503050406030204" pitchFamily="18" charset="0"/>
                            </a:rPr>
                            <m:t>−</m:t>
                          </m:r>
                          <m:r>
                            <a:rPr lang="en-US" altLang="ja-JP" sz="1350" i="1">
                              <a:latin typeface="Cambria Math" panose="02040503050406030204" pitchFamily="18" charset="0"/>
                            </a:rPr>
                            <m:t>𝛼</m:t>
                          </m:r>
                        </m:e>
                      </m:d>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𝒇</m:t>
                          </m:r>
                        </m:sub>
                      </m:sSub>
                      <m:r>
                        <a:rPr lang="en-US" altLang="ja-JP" sz="1350" b="1" i="1">
                          <a:latin typeface="Cambria Math" panose="02040503050406030204" pitchFamily="18" charset="0"/>
                        </a:rPr>
                        <m:t>+</m:t>
                      </m:r>
                      <m:r>
                        <a:rPr lang="en-US" altLang="ja-JP" sz="1350" i="1">
                          <a:latin typeface="Cambria Math" panose="02040503050406030204" pitchFamily="18" charset="0"/>
                        </a:rPr>
                        <m:t>𝛼</m:t>
                      </m:r>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𝒘</m:t>
                          </m:r>
                        </m:sub>
                      </m:sSub>
                    </m:oMath>
                  </m:oMathPara>
                </a14:m>
                <a:endParaRPr lang="ja-JP" altLang="en-US" sz="1350" dirty="0"/>
              </a:p>
            </p:txBody>
          </p:sp>
        </mc:Choice>
        <mc:Fallback xmlns="">
          <p:sp>
            <p:nvSpPr>
              <p:cNvPr id="7" name="テキスト ボックス 6">
                <a:extLst>
                  <a:ext uri="{FF2B5EF4-FFF2-40B4-BE49-F238E27FC236}">
                    <a16:creationId xmlns:a16="http://schemas.microsoft.com/office/drawing/2014/main" id="{4CD0ACF7-F318-4FF4-A5BE-D4057663952F}"/>
                  </a:ext>
                </a:extLst>
              </p:cNvPr>
              <p:cNvSpPr txBox="1">
                <a:spLocks noRot="1" noChangeAspect="1" noMove="1" noResize="1" noEditPoints="1" noAdjustHandles="1" noChangeArrowheads="1" noChangeShapeType="1" noTextEdit="1"/>
              </p:cNvSpPr>
              <p:nvPr/>
            </p:nvSpPr>
            <p:spPr>
              <a:xfrm>
                <a:off x="629275" y="4303782"/>
                <a:ext cx="1646605" cy="227370"/>
              </a:xfrm>
              <a:prstGeom prst="rect">
                <a:avLst/>
              </a:prstGeom>
              <a:blipFill>
                <a:blip r:embed="rId5"/>
                <a:stretch>
                  <a:fillRect l="-1111" b="-270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EA02E9D3-F49B-4345-A5FC-C9D06D95FA6F}"/>
                  </a:ext>
                </a:extLst>
              </p:cNvPr>
              <p:cNvSpPr txBox="1"/>
              <p:nvPr/>
            </p:nvSpPr>
            <p:spPr>
              <a:xfrm>
                <a:off x="416338" y="2886876"/>
                <a:ext cx="2032986" cy="4634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smtClean="0">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i="1">
                          <a:latin typeface="Cambria Math" panose="02040503050406030204" pitchFamily="18" charset="0"/>
                        </a:rPr>
                        <m:t>=</m:t>
                      </m:r>
                      <m:d>
                        <m:dPr>
                          <m:begChr m:val="{"/>
                          <m:endChr m:val=""/>
                          <m:ctrlPr>
                            <a:rPr lang="ja-JP" altLang="ja-JP" sz="1350" i="1">
                              <a:latin typeface="Cambria Math" panose="02040503050406030204" pitchFamily="18" charset="0"/>
                            </a:rPr>
                          </m:ctrlPr>
                        </m:dPr>
                        <m:e>
                          <m:eqArr>
                            <m:eqArrPr>
                              <m:ctrlPr>
                                <a:rPr lang="en-US" altLang="ja-JP" sz="1350" i="1">
                                  <a:latin typeface="Cambria Math" panose="02040503050406030204" pitchFamily="18" charset="0"/>
                                </a:rPr>
                              </m:ctrlPr>
                            </m:eqArrPr>
                            <m:e>
                              <m:r>
                                <a:rPr lang="en-US" altLang="ja-JP" sz="1350" i="1">
                                  <a:latin typeface="Cambria Math" panose="02040503050406030204" pitchFamily="18" charset="0"/>
                                </a:rPr>
                                <m:t>+1  (</m:t>
                              </m:r>
                              <m:r>
                                <a:rPr lang="en-US" altLang="ja-JP" sz="1350" b="0" i="1" smtClean="0">
                                  <a:latin typeface="Cambria Math" panose="02040503050406030204" pitchFamily="18" charset="0"/>
                                </a:rPr>
                                <m:t>𝑖𝑛</m:t>
                              </m:r>
                              <m:r>
                                <a:rPr lang="en-US" altLang="ja-JP" sz="1350" b="0" i="1" smtClean="0">
                                  <a:latin typeface="Cambria Math" panose="02040503050406030204" pitchFamily="18" charset="0"/>
                                </a:rPr>
                                <m:t> </m:t>
                              </m:r>
                              <m:r>
                                <a:rPr lang="en-US" altLang="ja-JP" sz="1350" b="0" i="1" smtClean="0">
                                  <a:latin typeface="Cambria Math" panose="02040503050406030204" pitchFamily="18" charset="0"/>
                                </a:rPr>
                                <m:t>𝑤𝑎𝑙𝑙</m:t>
                              </m:r>
                              <m:r>
                                <a:rPr lang="en-US" altLang="ja-JP" sz="1350" i="1">
                                  <a:latin typeface="Cambria Math" panose="02040503050406030204" pitchFamily="18" charset="0"/>
                                </a:rPr>
                                <m:t>)</m:t>
                              </m:r>
                            </m:e>
                            <m:e>
                              <m:r>
                                <a:rPr lang="en-US" altLang="ja-JP" sz="1350" i="1">
                                  <a:latin typeface="Cambria Math" panose="02040503050406030204" pitchFamily="18" charset="0"/>
                                </a:rPr>
                                <m:t>−1 </m:t>
                              </m:r>
                              <m:r>
                                <a:rPr lang="en-US" altLang="ja-JP" sz="1350" b="0" i="1" smtClean="0">
                                  <a:latin typeface="Cambria Math" panose="02040503050406030204" pitchFamily="18" charset="0"/>
                                </a:rPr>
                                <m:t>(</m:t>
                              </m:r>
                              <m:r>
                                <a:rPr lang="en-US" altLang="ja-JP" sz="1350" b="0" i="1" smtClean="0">
                                  <a:latin typeface="Cambria Math" panose="02040503050406030204" pitchFamily="18" charset="0"/>
                                </a:rPr>
                                <m:t>𝑜𝑢𝑡</m:t>
                              </m:r>
                              <m:r>
                                <a:rPr lang="en-US" altLang="ja-JP" sz="1350" b="0" i="1" smtClean="0">
                                  <a:latin typeface="Cambria Math" panose="02040503050406030204" pitchFamily="18" charset="0"/>
                                </a:rPr>
                                <m:t> </m:t>
                              </m:r>
                              <m:r>
                                <a:rPr lang="en-US" altLang="ja-JP" sz="1350" b="0" i="1" smtClean="0">
                                  <a:latin typeface="Cambria Math" panose="02040503050406030204" pitchFamily="18" charset="0"/>
                                </a:rPr>
                                <m:t>𝑤𝑎𝑙𝑙</m:t>
                              </m:r>
                              <m:r>
                                <a:rPr lang="en-US" altLang="ja-JP" sz="1350" i="1">
                                  <a:latin typeface="Cambria Math" panose="02040503050406030204" pitchFamily="18" charset="0"/>
                                </a:rPr>
                                <m:t>)</m:t>
                              </m:r>
                            </m:e>
                          </m:eqArr>
                        </m:e>
                      </m:d>
                    </m:oMath>
                  </m:oMathPara>
                </a14:m>
                <a:endParaRPr lang="ja-JP" altLang="en-US" sz="1350" dirty="0"/>
              </a:p>
            </p:txBody>
          </p:sp>
        </mc:Choice>
        <mc:Fallback xmlns="">
          <p:sp>
            <p:nvSpPr>
              <p:cNvPr id="28" name="テキスト ボックス 27">
                <a:extLst>
                  <a:ext uri="{FF2B5EF4-FFF2-40B4-BE49-F238E27FC236}">
                    <a16:creationId xmlns:a16="http://schemas.microsoft.com/office/drawing/2014/main" id="{EA02E9D3-F49B-4345-A5FC-C9D06D95FA6F}"/>
                  </a:ext>
                </a:extLst>
              </p:cNvPr>
              <p:cNvSpPr txBox="1">
                <a:spLocks noRot="1" noChangeAspect="1" noMove="1" noResize="1" noEditPoints="1" noAdjustHandles="1" noChangeArrowheads="1" noChangeShapeType="1" noTextEdit="1"/>
              </p:cNvSpPr>
              <p:nvPr/>
            </p:nvSpPr>
            <p:spPr>
              <a:xfrm>
                <a:off x="416338" y="2886876"/>
                <a:ext cx="2032986" cy="463460"/>
              </a:xfrm>
              <a:prstGeom prst="rect">
                <a:avLst/>
              </a:prstGeom>
              <a:blipFill>
                <a:blip r:embed="rId6"/>
                <a:stretch>
                  <a:fillRect l="-6287" t="-225000" b="-3210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7D78A4A3-A9CB-40DB-89B8-0C2D6E00076F}"/>
                  </a:ext>
                </a:extLst>
              </p:cNvPr>
              <p:cNvSpPr txBox="1"/>
              <p:nvPr/>
            </p:nvSpPr>
            <p:spPr>
              <a:xfrm>
                <a:off x="657111" y="5101178"/>
                <a:ext cx="2586093"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350" b="0" i="1" smtClean="0">
                          <a:latin typeface="Cambria Math" panose="02040503050406030204" pitchFamily="18" charset="0"/>
                        </a:rPr>
                        <m:t>𝛼</m:t>
                      </m:r>
                      <m:r>
                        <a:rPr lang="en-US" altLang="ja-JP" sz="1350" b="0" i="1">
                          <a:latin typeface="Cambria Math" panose="02040503050406030204" pitchFamily="18" charset="0"/>
                        </a:rPr>
                        <m:t> :</m:t>
                      </m:r>
                      <m:r>
                        <m:rPr>
                          <m:sty m:val="p"/>
                        </m:rPr>
                        <a:rPr lang="en-US" altLang="ja-JP" sz="1350" b="0" i="0" smtClean="0">
                          <a:latin typeface="Cambria Math" panose="02040503050406030204" pitchFamily="18" charset="0"/>
                        </a:rPr>
                        <m:t>ratio</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of</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walls</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in</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a</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staggard</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grid</m:t>
                      </m:r>
                    </m:oMath>
                  </m:oMathPara>
                </a14:m>
                <a:endParaRPr lang="en-US" altLang="ja-JP" sz="1350" i="1" dirty="0">
                  <a:latin typeface="Cambria Math" panose="02040503050406030204" pitchFamily="18" charset="0"/>
                </a:endParaRPr>
              </a:p>
            </p:txBody>
          </p:sp>
        </mc:Choice>
        <mc:Fallback xmlns="">
          <p:sp>
            <p:nvSpPr>
              <p:cNvPr id="29" name="テキスト ボックス 28">
                <a:extLst>
                  <a:ext uri="{FF2B5EF4-FFF2-40B4-BE49-F238E27FC236}">
                    <a16:creationId xmlns:a16="http://schemas.microsoft.com/office/drawing/2014/main" id="{7D78A4A3-A9CB-40DB-89B8-0C2D6E00076F}"/>
                  </a:ext>
                </a:extLst>
              </p:cNvPr>
              <p:cNvSpPr txBox="1">
                <a:spLocks noRot="1" noChangeAspect="1" noMove="1" noResize="1" noEditPoints="1" noAdjustHandles="1" noChangeArrowheads="1" noChangeShapeType="1" noTextEdit="1"/>
              </p:cNvSpPr>
              <p:nvPr/>
            </p:nvSpPr>
            <p:spPr>
              <a:xfrm>
                <a:off x="657111" y="5101178"/>
                <a:ext cx="2586093" cy="207749"/>
              </a:xfrm>
              <a:prstGeom prst="rect">
                <a:avLst/>
              </a:prstGeom>
              <a:blipFill>
                <a:blip r:embed="rId7"/>
                <a:stretch>
                  <a:fillRect l="-472" r="-2123" b="-35294"/>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31E54D92-77B4-40E4-9E61-F685CE87AC37}"/>
              </a:ext>
            </a:extLst>
          </p:cNvPr>
          <p:cNvSpPr txBox="1"/>
          <p:nvPr/>
        </p:nvSpPr>
        <p:spPr>
          <a:xfrm>
            <a:off x="439616" y="5853587"/>
            <a:ext cx="3974818" cy="400110"/>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Shigeto</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et al, Chem. Eng. J. (2013).</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C.S. Peskin, J.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Comput</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Phys. (1972).</a:t>
            </a:r>
          </a:p>
        </p:txBody>
      </p: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302710D9-4D3F-4BB5-B07C-05625047915E}"/>
                  </a:ext>
                </a:extLst>
              </p:cNvPr>
              <p:cNvSpPr txBox="1"/>
              <p:nvPr/>
            </p:nvSpPr>
            <p:spPr>
              <a:xfrm>
                <a:off x="2295371" y="4180080"/>
                <a:ext cx="1970347" cy="436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𝑭</m:t>
                          </m:r>
                        </m:e>
                        <m:sub>
                          <m:r>
                            <a:rPr lang="en-US" altLang="ja-JP" sz="1350" b="1" i="1" smtClean="0">
                              <a:latin typeface="Cambria Math" panose="02040503050406030204" pitchFamily="18" charset="0"/>
                            </a:rPr>
                            <m:t>𝑰𝑩</m:t>
                          </m:r>
                        </m:sub>
                      </m:sSub>
                      <m:r>
                        <a:rPr lang="en-US" altLang="ja-JP" sz="1350" b="1" i="1" smtClean="0">
                          <a:latin typeface="Cambria Math" panose="02040503050406030204" pitchFamily="18" charset="0"/>
                        </a:rPr>
                        <m:t>=</m:t>
                      </m:r>
                      <m:f>
                        <m:fPr>
                          <m:ctrlPr>
                            <a:rPr lang="en-US" altLang="ja-JP" sz="1350" b="1" i="1" smtClean="0">
                              <a:latin typeface="Cambria Math" panose="02040503050406030204" pitchFamily="18" charset="0"/>
                            </a:rPr>
                          </m:ctrlPr>
                        </m:fPr>
                        <m:num>
                          <m:r>
                            <a:rPr lang="en-US" altLang="ja-JP" sz="1350" b="0" i="1" smtClean="0">
                              <a:latin typeface="Cambria Math" panose="02040503050406030204" pitchFamily="18" charset="0"/>
                            </a:rPr>
                            <m:t>𝛼</m:t>
                          </m:r>
                          <m:sSub>
                            <m:sSubPr>
                              <m:ctrlPr>
                                <a:rPr lang="en-US" altLang="ja-JP" sz="1350" i="1" smtClean="0">
                                  <a:latin typeface="Cambria Math" panose="02040503050406030204" pitchFamily="18" charset="0"/>
                                </a:rPr>
                              </m:ctrlPr>
                            </m:sSubPr>
                            <m:e>
                              <m:r>
                                <a:rPr lang="en-US" altLang="ja-JP" sz="1350" b="0" i="1" smtClean="0">
                                  <a:latin typeface="Cambria Math" panose="02040503050406030204" pitchFamily="18" charset="0"/>
                                </a:rPr>
                                <m:t>𝜌</m:t>
                              </m:r>
                            </m:e>
                            <m:sub>
                              <m:r>
                                <a:rPr lang="en-US" altLang="ja-JP" sz="1350" b="0" i="1" smtClean="0">
                                  <a:latin typeface="Cambria Math" panose="02040503050406030204" pitchFamily="18" charset="0"/>
                                </a:rPr>
                                <m:t>𝑓</m:t>
                              </m:r>
                            </m:sub>
                          </m:sSub>
                          <m:d>
                            <m:dPr>
                              <m:ctrlPr>
                                <a:rPr lang="en-US" altLang="ja-JP" sz="1350" b="1" i="1" smtClean="0">
                                  <a:latin typeface="Cambria Math" panose="02040503050406030204" pitchFamily="18" charset="0"/>
                                </a:rPr>
                              </m:ctrlPr>
                            </m:dPr>
                            <m:e>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𝒔</m:t>
                                  </m:r>
                                </m:sub>
                              </m:sSub>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e>
                          </m:d>
                        </m:num>
                        <m:den>
                          <m:r>
                            <m:rPr>
                              <m:sty m:val="p"/>
                            </m:rPr>
                            <a:rPr lang="en-US" altLang="ja-JP" sz="1350" b="0" i="0" smtClean="0">
                              <a:latin typeface="Cambria Math" panose="02040503050406030204" pitchFamily="18" charset="0"/>
                            </a:rPr>
                            <m:t>Δt</m:t>
                          </m:r>
                        </m:den>
                      </m:f>
                    </m:oMath>
                  </m:oMathPara>
                </a14:m>
                <a:endParaRPr lang="ja-JP" altLang="en-US" sz="1350" dirty="0"/>
              </a:p>
            </p:txBody>
          </p:sp>
        </mc:Choice>
        <mc:Fallback xmlns="">
          <p:sp>
            <p:nvSpPr>
              <p:cNvPr id="36" name="テキスト ボックス 35">
                <a:extLst>
                  <a:ext uri="{FF2B5EF4-FFF2-40B4-BE49-F238E27FC236}">
                    <a16:creationId xmlns:a16="http://schemas.microsoft.com/office/drawing/2014/main" id="{302710D9-4D3F-4BB5-B07C-05625047915E}"/>
                  </a:ext>
                </a:extLst>
              </p:cNvPr>
              <p:cNvSpPr txBox="1">
                <a:spLocks noRot="1" noChangeAspect="1" noMove="1" noResize="1" noEditPoints="1" noAdjustHandles="1" noChangeArrowheads="1" noChangeShapeType="1" noTextEdit="1"/>
              </p:cNvSpPr>
              <p:nvPr/>
            </p:nvSpPr>
            <p:spPr>
              <a:xfrm>
                <a:off x="2295371" y="4180080"/>
                <a:ext cx="1970347" cy="436466"/>
              </a:xfrm>
              <a:prstGeom prst="rect">
                <a:avLst/>
              </a:prstGeom>
              <a:blipFill>
                <a:blip r:embed="rId8"/>
                <a:stretch>
                  <a:fillRect/>
                </a:stretch>
              </a:blipFill>
            </p:spPr>
            <p:txBody>
              <a:bodyPr/>
              <a:lstStyle/>
              <a:p>
                <a:r>
                  <a:rPr lang="ja-JP" altLang="en-US">
                    <a:noFill/>
                  </a:rPr>
                  <a:t> </a:t>
                </a:r>
              </a:p>
            </p:txBody>
          </p:sp>
        </mc:Fallback>
      </mc:AlternateContent>
      <p:sp>
        <p:nvSpPr>
          <p:cNvPr id="33" name="テキスト ボックス 32">
            <a:extLst>
              <a:ext uri="{FF2B5EF4-FFF2-40B4-BE49-F238E27FC236}">
                <a16:creationId xmlns:a16="http://schemas.microsoft.com/office/drawing/2014/main" id="{D7BEF77C-61E3-9048-AF7A-BE7CBAF1BAAE}"/>
              </a:ext>
            </a:extLst>
          </p:cNvPr>
          <p:cNvSpPr txBox="1"/>
          <p:nvPr/>
        </p:nvSpPr>
        <p:spPr>
          <a:xfrm>
            <a:off x="2214849" y="3263579"/>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24" name="テキスト ボックス 23">
            <a:extLst>
              <a:ext uri="{FF2B5EF4-FFF2-40B4-BE49-F238E27FC236}">
                <a16:creationId xmlns:a16="http://schemas.microsoft.com/office/drawing/2014/main" id="{D0E8C28A-4F84-4A3F-9D91-E5761D521061}"/>
              </a:ext>
            </a:extLst>
          </p:cNvPr>
          <p:cNvSpPr txBox="1"/>
          <p:nvPr/>
        </p:nvSpPr>
        <p:spPr>
          <a:xfrm>
            <a:off x="5317225" y="5506891"/>
            <a:ext cx="3331586" cy="276999"/>
          </a:xfrm>
          <a:prstGeom prst="rect">
            <a:avLst/>
          </a:prstGeom>
          <a:noFill/>
        </p:spPr>
        <p:txBody>
          <a:bodyPr wrap="square" rtlCol="0">
            <a:spAutoFit/>
          </a:bodyPr>
          <a:lstStyle/>
          <a:p>
            <a:pPr algn="ctr"/>
            <a:r>
              <a:rPr lang="en-US" altLang="ja-JP" sz="1200" dirty="0">
                <a:latin typeface="Arial" panose="020B0604020202020204" pitchFamily="34" charset="0"/>
                <a:cs typeface="Arial" panose="020B0604020202020204" pitchFamily="34" charset="0"/>
              </a:rPr>
              <a:t>Signed Distance</a:t>
            </a:r>
            <a:r>
              <a:rPr lang="ja-JP" altLang="en-US" sz="1200" dirty="0">
                <a:latin typeface="Arial" panose="020B0604020202020204" pitchFamily="34" charset="0"/>
                <a:cs typeface="Arial" panose="020B0604020202020204" pitchFamily="34" charset="0"/>
              </a:rPr>
              <a:t> </a:t>
            </a:r>
            <a:r>
              <a:rPr lang="en-US" altLang="ja-JP" sz="1200" dirty="0">
                <a:latin typeface="Arial" panose="020B0604020202020204" pitchFamily="34" charset="0"/>
                <a:cs typeface="Arial" panose="020B0604020202020204" pitchFamily="34" charset="0"/>
              </a:rPr>
              <a:t>is changing with wall moving</a:t>
            </a:r>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7D78A4A3-A9CB-40DB-89B8-0C2D6E00076F}"/>
                  </a:ext>
                </a:extLst>
              </p:cNvPr>
              <p:cNvSpPr txBox="1"/>
              <p:nvPr/>
            </p:nvSpPr>
            <p:spPr>
              <a:xfrm>
                <a:off x="657111" y="5372763"/>
                <a:ext cx="2670539" cy="22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m:t>
                      </m:r>
                      <m:r>
                        <m:rPr>
                          <m:sty m:val="p"/>
                        </m:rPr>
                        <a:rPr lang="en-US" altLang="ja-JP" sz="1350" b="0" i="0" smtClean="0">
                          <a:latin typeface="Cambria Math" panose="02040503050406030204" pitchFamily="18" charset="0"/>
                        </a:rPr>
                        <m:t>wall</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velocity</m:t>
                      </m:r>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m:t>
                      </m:r>
                      <m:r>
                        <m:rPr>
                          <m:sty m:val="p"/>
                        </m:rPr>
                        <a:rPr lang="en-US" altLang="ja-JP" sz="1350" b="0" i="0" smtClean="0">
                          <a:latin typeface="Cambria Math" panose="02040503050406030204" pitchFamily="18" charset="0"/>
                        </a:rPr>
                        <m:t>fluid</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velocity</m:t>
                      </m:r>
                    </m:oMath>
                  </m:oMathPara>
                </a14:m>
                <a:endParaRPr lang="ja-JP" altLang="en-US" sz="1350" dirty="0"/>
              </a:p>
            </p:txBody>
          </p:sp>
        </mc:Choice>
        <mc:Fallback xmlns="">
          <p:sp>
            <p:nvSpPr>
              <p:cNvPr id="25" name="テキスト ボックス 24">
                <a:extLst>
                  <a:ext uri="{FF2B5EF4-FFF2-40B4-BE49-F238E27FC236}">
                    <a16:creationId xmlns:a16="http://schemas.microsoft.com/office/drawing/2014/main" id="{7D78A4A3-A9CB-40DB-89B8-0C2D6E00076F}"/>
                  </a:ext>
                </a:extLst>
              </p:cNvPr>
              <p:cNvSpPr txBox="1">
                <a:spLocks noRot="1" noChangeAspect="1" noMove="1" noResize="1" noEditPoints="1" noAdjustHandles="1" noChangeArrowheads="1" noChangeShapeType="1" noTextEdit="1"/>
              </p:cNvSpPr>
              <p:nvPr/>
            </p:nvSpPr>
            <p:spPr>
              <a:xfrm>
                <a:off x="657111" y="5372763"/>
                <a:ext cx="2670539" cy="227370"/>
              </a:xfrm>
              <a:prstGeom prst="rect">
                <a:avLst/>
              </a:prstGeom>
              <a:blipFill>
                <a:blip r:embed="rId9"/>
                <a:stretch>
                  <a:fillRect l="-685" r="-1826" b="-236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a:extLst>
                  <a:ext uri="{FF2B5EF4-FFF2-40B4-BE49-F238E27FC236}">
                    <a16:creationId xmlns:a16="http://schemas.microsoft.com/office/drawing/2014/main" id="{D530DC2B-19A5-4B43-A352-B761977BA811}"/>
                  </a:ext>
                </a:extLst>
              </p:cNvPr>
              <p:cNvSpPr/>
              <p:nvPr/>
            </p:nvSpPr>
            <p:spPr>
              <a:xfrm>
                <a:off x="576088" y="4615326"/>
                <a:ext cx="4115553" cy="57272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smtClean="0">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en-US" altLang="ja-JP" sz="1050" b="0" i="1" smtClean="0">
                                  <a:solidFill>
                                    <a:schemeClr val="tx1">
                                      <a:lumMod val="75000"/>
                                      <a:lumOff val="25000"/>
                                    </a:schemeClr>
                                  </a:solidFill>
                                  <a:latin typeface="Cambria Math" panose="02040503050406030204" pitchFamily="18" charset="0"/>
                                </a:rPr>
                                <m:t>𝜌</m:t>
                              </m:r>
                              <m:r>
                                <a:rPr lang="en-US" altLang="ja-JP" sz="1050" b="1" i="1" smtClean="0">
                                  <a:solidFill>
                                    <a:schemeClr val="tx1">
                                      <a:lumMod val="75000"/>
                                      <a:lumOff val="25000"/>
                                    </a:schemeClr>
                                  </a:solidFill>
                                  <a:latin typeface="Cambria Math" panose="02040503050406030204" pitchFamily="18" charset="0"/>
                                </a:rPr>
                                <m:t>𝒖</m:t>
                              </m:r>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r>
                            <a:rPr lang="en-US" altLang="ja-JP" sz="1050" b="1" i="1" smtClean="0">
                              <a:solidFill>
                                <a:schemeClr val="tx1">
                                  <a:lumMod val="75000"/>
                                  <a:lumOff val="25000"/>
                                </a:schemeClr>
                              </a:solidFill>
                              <a:latin typeface="Cambria Math" panose="02040503050406030204" pitchFamily="18" charset="0"/>
                            </a:rPr>
                            <m:t>𝒖𝒖</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ja-JP" altLang="en-US" sz="105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r>
                        <a:rPr lang="en-US" altLang="ja-JP" sz="1050" b="1" i="1" smtClean="0">
                          <a:solidFill>
                            <a:schemeClr val="tx1">
                              <a:lumMod val="75000"/>
                              <a:lumOff val="25000"/>
                            </a:schemeClr>
                          </a:solidFill>
                          <a:latin typeface="Cambria Math" panose="02040503050406030204" pitchFamily="18" charset="0"/>
                        </a:rPr>
                        <m:t>+</m:t>
                      </m:r>
                      <m:sSub>
                        <m:sSubPr>
                          <m:ctrlPr>
                            <a:rPr lang="en-US" altLang="ja-JP" sz="1050" b="1" i="1" smtClean="0">
                              <a:solidFill>
                                <a:schemeClr val="tx1">
                                  <a:lumMod val="75000"/>
                                  <a:lumOff val="25000"/>
                                </a:schemeClr>
                              </a:solidFill>
                              <a:latin typeface="Cambria Math" panose="02040503050406030204" pitchFamily="18" charset="0"/>
                            </a:rPr>
                          </m:ctrlPr>
                        </m:sSubPr>
                        <m:e>
                          <m:r>
                            <a:rPr lang="en-US" altLang="ja-JP" sz="1050" b="1" i="1" smtClean="0">
                              <a:solidFill>
                                <a:schemeClr val="tx1">
                                  <a:lumMod val="75000"/>
                                  <a:lumOff val="25000"/>
                                </a:schemeClr>
                              </a:solidFill>
                              <a:latin typeface="Cambria Math" panose="02040503050406030204" pitchFamily="18" charset="0"/>
                            </a:rPr>
                            <m:t>𝑭</m:t>
                          </m:r>
                        </m:e>
                        <m:sub>
                          <m:r>
                            <a:rPr lang="en-US" altLang="ja-JP" sz="1050" b="1" i="1" smtClean="0">
                              <a:solidFill>
                                <a:schemeClr val="tx1">
                                  <a:lumMod val="75000"/>
                                  <a:lumOff val="25000"/>
                                </a:schemeClr>
                              </a:solidFill>
                              <a:latin typeface="Cambria Math" panose="02040503050406030204" pitchFamily="18" charset="0"/>
                            </a:rPr>
                            <m:t>𝑰𝑩</m:t>
                          </m:r>
                        </m:sub>
                      </m:sSub>
                    </m:oMath>
                  </m:oMathPara>
                </a14:m>
                <a:endParaRPr lang="en-US" altLang="ja-JP" sz="1050" b="1" dirty="0">
                  <a:solidFill>
                    <a:schemeClr val="tx1">
                      <a:lumMod val="75000"/>
                      <a:lumOff val="25000"/>
                    </a:schemeClr>
                  </a:solidFill>
                  <a:latin typeface="Cambria Math" panose="02040503050406030204" pitchFamily="18" charset="0"/>
                </a:endParaRPr>
              </a:p>
              <a:p>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26" name="正方形/長方形 25">
                <a:extLst>
                  <a:ext uri="{FF2B5EF4-FFF2-40B4-BE49-F238E27FC236}">
                    <a16:creationId xmlns:a16="http://schemas.microsoft.com/office/drawing/2014/main" id="{D530DC2B-19A5-4B43-A352-B761977BA811}"/>
                  </a:ext>
                </a:extLst>
              </p:cNvPr>
              <p:cNvSpPr>
                <a:spLocks noRot="1" noChangeAspect="1" noMove="1" noResize="1" noEditPoints="1" noAdjustHandles="1" noChangeArrowheads="1" noChangeShapeType="1" noTextEdit="1"/>
              </p:cNvSpPr>
              <p:nvPr/>
            </p:nvSpPr>
            <p:spPr>
              <a:xfrm>
                <a:off x="576088" y="4615326"/>
                <a:ext cx="4115553" cy="572721"/>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D1F80EA0-9B51-498A-B89F-7CA9DCEBCCE0}"/>
                  </a:ext>
                </a:extLst>
              </p:cNvPr>
              <p:cNvSpPr txBox="1"/>
              <p:nvPr/>
            </p:nvSpPr>
            <p:spPr>
              <a:xfrm>
                <a:off x="2594932" y="2718560"/>
                <a:ext cx="1050672" cy="438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𝒏</m:t>
                      </m:r>
                      <m:r>
                        <a:rPr lang="en-US" altLang="ja-JP" sz="1350" b="0" i="1" smtClean="0">
                          <a:latin typeface="Cambria Math" panose="02040503050406030204" pitchFamily="18" charset="0"/>
                        </a:rPr>
                        <m:t>=</m:t>
                      </m:r>
                      <m:f>
                        <m:fPr>
                          <m:ctrlPr>
                            <a:rPr lang="en-US" altLang="ja-JP" sz="1350" b="0" i="1" smtClean="0">
                              <a:latin typeface="Cambria Math" panose="02040503050406030204" pitchFamily="18" charset="0"/>
                            </a:rPr>
                          </m:ctrlPr>
                        </m:fPr>
                        <m:num>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num>
                        <m:den>
                          <m:r>
                            <a:rPr lang="en-US" altLang="ja-JP" sz="1350" b="0" i="1" smtClean="0">
                              <a:latin typeface="Cambria Math" panose="02040503050406030204" pitchFamily="18" charset="0"/>
                            </a:rPr>
                            <m:t>|</m:t>
                          </m:r>
                          <m:d>
                            <m:dPr>
                              <m:begChr m:val="|"/>
                              <m:endChr m:val="|"/>
                              <m:ctrlPr>
                                <a:rPr lang="en-US" altLang="ja-JP" sz="1350" b="0" i="1" smtClean="0">
                                  <a:latin typeface="Cambria Math" panose="02040503050406030204" pitchFamily="18" charset="0"/>
                                </a:rPr>
                              </m:ctrlPr>
                            </m:dPr>
                            <m:e>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e>
                          </m:d>
                          <m:r>
                            <a:rPr lang="en-US" altLang="ja-JP" sz="1350" b="0" i="1" smtClean="0">
                              <a:latin typeface="Cambria Math" panose="02040503050406030204" pitchFamily="18" charset="0"/>
                            </a:rPr>
                            <m:t>|</m:t>
                          </m:r>
                        </m:den>
                      </m:f>
                    </m:oMath>
                  </m:oMathPara>
                </a14:m>
                <a:endParaRPr lang="en-US" altLang="ja-JP" sz="1350" dirty="0"/>
              </a:p>
            </p:txBody>
          </p:sp>
        </mc:Choice>
        <mc:Fallback xmlns="">
          <p:sp>
            <p:nvSpPr>
              <p:cNvPr id="23" name="テキスト ボックス 22">
                <a:extLst>
                  <a:ext uri="{FF2B5EF4-FFF2-40B4-BE49-F238E27FC236}">
                    <a16:creationId xmlns:a16="http://schemas.microsoft.com/office/drawing/2014/main" id="{D1F80EA0-9B51-498A-B89F-7CA9DCEBCCE0}"/>
                  </a:ext>
                </a:extLst>
              </p:cNvPr>
              <p:cNvSpPr txBox="1">
                <a:spLocks noRot="1" noChangeAspect="1" noMove="1" noResize="1" noEditPoints="1" noAdjustHandles="1" noChangeArrowheads="1" noChangeShapeType="1" noTextEdit="1"/>
              </p:cNvSpPr>
              <p:nvPr/>
            </p:nvSpPr>
            <p:spPr>
              <a:xfrm>
                <a:off x="2594932" y="2718560"/>
                <a:ext cx="1050672" cy="438133"/>
              </a:xfrm>
              <a:prstGeom prst="rect">
                <a:avLst/>
              </a:prstGeom>
              <a:blipFill>
                <a:blip r:embed="rId11"/>
                <a:stretch>
                  <a:fillRect l="-2907" t="-1389" r="-6395" b="-16667"/>
                </a:stretch>
              </a:blipFill>
            </p:spPr>
            <p:txBody>
              <a:bodyPr/>
              <a:lstStyle/>
              <a:p>
                <a:r>
                  <a:rPr lang="ja-JP" altLang="en-US">
                    <a:noFill/>
                  </a:rPr>
                  <a:t> </a:t>
                </a:r>
              </a:p>
            </p:txBody>
          </p:sp>
        </mc:Fallback>
      </mc:AlternateContent>
      <p:pic>
        <p:nvPicPr>
          <p:cNvPr id="3" name="a">
            <a:hlinkClick r:id="" action="ppaction://media"/>
            <a:extLst>
              <a:ext uri="{FF2B5EF4-FFF2-40B4-BE49-F238E27FC236}">
                <a16:creationId xmlns:a16="http://schemas.microsoft.com/office/drawing/2014/main" id="{34E1FF85-849A-4C1A-A001-1978207EFC57}"/>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5623141" y="2205816"/>
            <a:ext cx="2719754" cy="3301075"/>
          </a:xfrm>
          <a:prstGeom prst="rect">
            <a:avLst/>
          </a:prstGeom>
        </p:spPr>
      </p:pic>
      <p:sp>
        <p:nvSpPr>
          <p:cNvPr id="27" name="テキスト ボックス 26">
            <a:extLst>
              <a:ext uri="{FF2B5EF4-FFF2-40B4-BE49-F238E27FC236}">
                <a16:creationId xmlns:a16="http://schemas.microsoft.com/office/drawing/2014/main" id="{15C486FB-65A4-4CCC-AB60-26BDF1D7C275}"/>
              </a:ext>
            </a:extLst>
          </p:cNvPr>
          <p:cNvSpPr txBox="1"/>
          <p:nvPr/>
        </p:nvSpPr>
        <p:spPr>
          <a:xfrm>
            <a:off x="134871" y="1146226"/>
            <a:ext cx="6102678" cy="369332"/>
          </a:xfrm>
          <a:prstGeom prst="rect">
            <a:avLst/>
          </a:prstGeom>
          <a:noFill/>
        </p:spPr>
        <p:txBody>
          <a:bodyPr wrap="square" rtlCol="0">
            <a:spAutoFit/>
          </a:bodyPr>
          <a:lstStyle/>
          <a:p>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Conditions</a:t>
            </a:r>
          </a:p>
        </p:txBody>
      </p:sp>
      <p:sp>
        <p:nvSpPr>
          <p:cNvPr id="30" name="テキスト ボックス 29">
            <a:extLst>
              <a:ext uri="{FF2B5EF4-FFF2-40B4-BE49-F238E27FC236}">
                <a16:creationId xmlns:a16="http://schemas.microsoft.com/office/drawing/2014/main" id="{4CC1ED15-85E9-4DCD-B9C2-C88F39E33F49}"/>
              </a:ext>
            </a:extLst>
          </p:cNvPr>
          <p:cNvSpPr txBox="1"/>
          <p:nvPr/>
        </p:nvSpPr>
        <p:spPr>
          <a:xfrm>
            <a:off x="385003" y="1473013"/>
            <a:ext cx="8238653" cy="50783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we used </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Signed Distance Function</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and Immersed Boundary Method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combinedly to calculate moving boundary in gas-solid flow. </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This combination of boundary conditions had verified.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[4][5]</a:t>
            </a:r>
            <a:endPar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1" name="正方形/長方形 30">
            <a:extLst>
              <a:ext uri="{FF2B5EF4-FFF2-40B4-BE49-F238E27FC236}">
                <a16:creationId xmlns:a16="http://schemas.microsoft.com/office/drawing/2014/main" id="{3E01AA00-40EE-414C-B25D-5EDA1DCCDD13}"/>
              </a:ext>
            </a:extLst>
          </p:cNvPr>
          <p:cNvSpPr/>
          <p:nvPr/>
        </p:nvSpPr>
        <p:spPr>
          <a:xfrm>
            <a:off x="305235" y="1525834"/>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49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a:t>
            </a:r>
            <a:r>
              <a:rPr kumimoji="1" lang="ja-JP" altLang="en-US" dirty="0"/>
              <a:t>解析手法</a:t>
            </a:r>
          </a:p>
        </p:txBody>
      </p:sp>
      <p:sp>
        <p:nvSpPr>
          <p:cNvPr id="6" name="テキスト ボックス 5">
            <a:extLst>
              <a:ext uri="{FF2B5EF4-FFF2-40B4-BE49-F238E27FC236}">
                <a16:creationId xmlns:a16="http://schemas.microsoft.com/office/drawing/2014/main" id="{9F61158F-00CB-457E-8228-AF09AF1D6263}"/>
              </a:ext>
            </a:extLst>
          </p:cNvPr>
          <p:cNvSpPr txBox="1"/>
          <p:nvPr/>
        </p:nvSpPr>
        <p:spPr>
          <a:xfrm>
            <a:off x="236471" y="1031571"/>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Modeling of solid phase and gas phase</a:t>
            </a:r>
          </a:p>
        </p:txBody>
      </p:sp>
      <p:sp>
        <p:nvSpPr>
          <p:cNvPr id="8" name="テキスト ボックス 7">
            <a:extLst>
              <a:ext uri="{FF2B5EF4-FFF2-40B4-BE49-F238E27FC236}">
                <a16:creationId xmlns:a16="http://schemas.microsoft.com/office/drawing/2014/main" id="{EBB9BA03-F82F-4F7D-8A4B-D9019D951B88}"/>
              </a:ext>
            </a:extLst>
          </p:cNvPr>
          <p:cNvSpPr txBox="1"/>
          <p:nvPr/>
        </p:nvSpPr>
        <p:spPr>
          <a:xfrm>
            <a:off x="486603" y="1375288"/>
            <a:ext cx="8254952" cy="50783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for modeling solid-gas phase interaction DEM-CFD method</a:t>
            </a:r>
            <a:r>
              <a:rPr lang="en-US" altLang="ja-JP" sz="135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(Discrete Element Method - Computational Fluid Dynamics) was used. (Particles are modeled by DEM, Air is modeled by CFD)</a:t>
            </a:r>
          </a:p>
        </p:txBody>
      </p:sp>
      <p:sp>
        <p:nvSpPr>
          <p:cNvPr id="9" name="正方形/長方形 8">
            <a:extLst>
              <a:ext uri="{FF2B5EF4-FFF2-40B4-BE49-F238E27FC236}">
                <a16:creationId xmlns:a16="http://schemas.microsoft.com/office/drawing/2014/main" id="{77C5E7A6-F3E0-4A25-8427-7628122BFC25}"/>
              </a:ext>
            </a:extLst>
          </p:cNvPr>
          <p:cNvSpPr/>
          <p:nvPr/>
        </p:nvSpPr>
        <p:spPr>
          <a:xfrm>
            <a:off x="406835" y="1411179"/>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3" name="テキスト ボックス 22">
            <a:extLst>
              <a:ext uri="{FF2B5EF4-FFF2-40B4-BE49-F238E27FC236}">
                <a16:creationId xmlns:a16="http://schemas.microsoft.com/office/drawing/2014/main" id="{5C0F5A5F-CBD6-492D-A415-F108A373F486}"/>
              </a:ext>
            </a:extLst>
          </p:cNvPr>
          <p:cNvSpPr txBox="1"/>
          <p:nvPr/>
        </p:nvSpPr>
        <p:spPr>
          <a:xfrm>
            <a:off x="180234" y="5849337"/>
            <a:ext cx="3099690" cy="400110"/>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[1] Y. Tsuji et al., Powder Tec. (1993).</a:t>
            </a:r>
          </a:p>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[2] Y. </a:t>
            </a:r>
            <a:r>
              <a:rPr lang="en-US" altLang="ja-JP" sz="1000" dirty="0" err="1">
                <a:latin typeface="Arial" panose="020B0604020202020204" pitchFamily="34" charset="0"/>
                <a:ea typeface="源ノ角ゴシック JP Normal" panose="020B0400000000000000" pitchFamily="34" charset="-128"/>
                <a:cs typeface="Arial" panose="020B0604020202020204" pitchFamily="34" charset="0"/>
              </a:rPr>
              <a:t>Shigeto</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 and M. Sakai, Chem. Eng. J. (2013).</a:t>
            </a:r>
          </a:p>
        </p:txBody>
      </p:sp>
      <p:sp>
        <p:nvSpPr>
          <p:cNvPr id="38" name="テキスト ボックス 37">
            <a:extLst>
              <a:ext uri="{FF2B5EF4-FFF2-40B4-BE49-F238E27FC236}">
                <a16:creationId xmlns:a16="http://schemas.microsoft.com/office/drawing/2014/main" id="{A8B3454E-C9D9-0B42-8B90-B991DFFA47B4}"/>
              </a:ext>
            </a:extLst>
          </p:cNvPr>
          <p:cNvSpPr txBox="1"/>
          <p:nvPr/>
        </p:nvSpPr>
        <p:spPr>
          <a:xfrm>
            <a:off x="236471" y="2169486"/>
            <a:ext cx="6102678" cy="369332"/>
          </a:xfrm>
          <a:prstGeom prst="rect">
            <a:avLst/>
          </a:prstGeom>
          <a:noFill/>
        </p:spPr>
        <p:txBody>
          <a:bodyPr wrap="square" rtlCol="0">
            <a:spAutoFit/>
          </a:bodyPr>
          <a:lstStyle/>
          <a:p>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Conditions</a:t>
            </a:r>
          </a:p>
        </p:txBody>
      </p:sp>
      <p:sp>
        <p:nvSpPr>
          <p:cNvPr id="40" name="テキスト ボックス 39">
            <a:extLst>
              <a:ext uri="{FF2B5EF4-FFF2-40B4-BE49-F238E27FC236}">
                <a16:creationId xmlns:a16="http://schemas.microsoft.com/office/drawing/2014/main" id="{646341F0-915A-0B49-A1AB-9E168C0FE229}"/>
              </a:ext>
            </a:extLst>
          </p:cNvPr>
          <p:cNvSpPr txBox="1"/>
          <p:nvPr/>
        </p:nvSpPr>
        <p:spPr>
          <a:xfrm>
            <a:off x="486603" y="2549671"/>
            <a:ext cx="8446500" cy="71558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we used Signed Distance Function</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and Immersed Boundary Method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combinedly to calculate moving boundary in gas-solid flow. </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Only with simple algorithms, this combination enable  to calculate interaction with wall in arbitrary shape. </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This combination of boundary conditions had verified.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[4][5]</a:t>
            </a:r>
            <a:endPar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1" name="正方形/長方形 40">
            <a:extLst>
              <a:ext uri="{FF2B5EF4-FFF2-40B4-BE49-F238E27FC236}">
                <a16:creationId xmlns:a16="http://schemas.microsoft.com/office/drawing/2014/main" id="{46B7AD3A-CBA1-A546-8D00-8E0062EE17A8}"/>
              </a:ext>
            </a:extLst>
          </p:cNvPr>
          <p:cNvSpPr/>
          <p:nvPr/>
        </p:nvSpPr>
        <p:spPr>
          <a:xfrm>
            <a:off x="406835" y="2602492"/>
            <a:ext cx="27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4" name="テキスト ボックス 23">
            <a:extLst>
              <a:ext uri="{FF2B5EF4-FFF2-40B4-BE49-F238E27FC236}">
                <a16:creationId xmlns:a16="http://schemas.microsoft.com/office/drawing/2014/main" id="{A8B3454E-C9D9-0B42-8B90-B991DFFA47B4}"/>
              </a:ext>
            </a:extLst>
          </p:cNvPr>
          <p:cNvSpPr txBox="1"/>
          <p:nvPr/>
        </p:nvSpPr>
        <p:spPr>
          <a:xfrm>
            <a:off x="690867" y="3450245"/>
            <a:ext cx="3946636" cy="307777"/>
          </a:xfrm>
          <a:prstGeom prst="rect">
            <a:avLst/>
          </a:prstGeom>
          <a:noFill/>
        </p:spPr>
        <p:txBody>
          <a:bodyPr wrap="square" rtlCol="0">
            <a:spAutoFit/>
          </a:bodyPr>
          <a:lstStyle/>
          <a:p>
            <a:pPr algn="ct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Solid Phase : SDF (Signed Distance Function)</a:t>
            </a:r>
          </a:p>
        </p:txBody>
      </p:sp>
      <p:sp>
        <p:nvSpPr>
          <p:cNvPr id="31" name="テキスト ボックス 30">
            <a:extLst>
              <a:ext uri="{FF2B5EF4-FFF2-40B4-BE49-F238E27FC236}">
                <a16:creationId xmlns:a16="http://schemas.microsoft.com/office/drawing/2014/main" id="{A8B3454E-C9D9-0B42-8B90-B991DFFA47B4}"/>
              </a:ext>
            </a:extLst>
          </p:cNvPr>
          <p:cNvSpPr txBox="1"/>
          <p:nvPr/>
        </p:nvSpPr>
        <p:spPr>
          <a:xfrm>
            <a:off x="620926" y="4574314"/>
            <a:ext cx="3929550" cy="307777"/>
          </a:xfrm>
          <a:prstGeom prst="rect">
            <a:avLst/>
          </a:prstGeom>
          <a:noFill/>
        </p:spPr>
        <p:txBody>
          <a:bodyPr wrap="square" rtlCol="0">
            <a:spAutoFit/>
          </a:bodyPr>
          <a:lstStyle/>
          <a:p>
            <a:pPr algn="ct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Gas</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Phase : IBM (Immersed Boundary Method)</a:t>
            </a:r>
          </a:p>
        </p:txBody>
      </p:sp>
      <p:sp>
        <p:nvSpPr>
          <p:cNvPr id="22" name="テキスト ボックス 21">
            <a:extLst>
              <a:ext uri="{FF2B5EF4-FFF2-40B4-BE49-F238E27FC236}">
                <a16:creationId xmlns:a16="http://schemas.microsoft.com/office/drawing/2014/main" id="{D0E8C28A-4F84-4A3F-9D91-E5761D521061}"/>
              </a:ext>
            </a:extLst>
          </p:cNvPr>
          <p:cNvSpPr txBox="1"/>
          <p:nvPr/>
        </p:nvSpPr>
        <p:spPr>
          <a:xfrm>
            <a:off x="5318719" y="5705346"/>
            <a:ext cx="1637178" cy="246221"/>
          </a:xfrm>
          <a:prstGeom prst="rect">
            <a:avLst/>
          </a:prstGeom>
          <a:noFill/>
        </p:spPr>
        <p:txBody>
          <a:bodyPr wrap="square" rtlCol="0">
            <a:spAutoFit/>
          </a:bodyPr>
          <a:lstStyle/>
          <a:p>
            <a:pPr algn="ctr"/>
            <a:r>
              <a:rPr lang="en-US" altLang="ja-JP" sz="1000" dirty="0">
                <a:latin typeface="Arial" panose="020B0604020202020204" pitchFamily="34" charset="0"/>
                <a:cs typeface="Arial" panose="020B0604020202020204" pitchFamily="34" charset="0"/>
              </a:rPr>
              <a:t>SDF Field</a:t>
            </a:r>
          </a:p>
        </p:txBody>
      </p:sp>
      <p:sp>
        <p:nvSpPr>
          <p:cNvPr id="25" name="テキスト ボックス 24">
            <a:extLst>
              <a:ext uri="{FF2B5EF4-FFF2-40B4-BE49-F238E27FC236}">
                <a16:creationId xmlns:a16="http://schemas.microsoft.com/office/drawing/2014/main" id="{5C0F5A5F-CBD6-492D-A415-F108A373F486}"/>
              </a:ext>
            </a:extLst>
          </p:cNvPr>
          <p:cNvSpPr txBox="1"/>
          <p:nvPr/>
        </p:nvSpPr>
        <p:spPr>
          <a:xfrm>
            <a:off x="3279924" y="5832818"/>
            <a:ext cx="2583389" cy="400110"/>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[3] C.S. Peskin, J. </a:t>
            </a:r>
            <a:r>
              <a:rPr lang="en-US" altLang="ja-JP" sz="1000" dirty="0" err="1">
                <a:latin typeface="Arial" panose="020B0604020202020204" pitchFamily="34" charset="0"/>
                <a:ea typeface="源ノ角ゴシック JP Normal" panose="020B0400000000000000" pitchFamily="34" charset="-128"/>
                <a:cs typeface="Arial" panose="020B0604020202020204" pitchFamily="34" charset="0"/>
              </a:rPr>
              <a:t>Comput</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 Phys. (1972).</a:t>
            </a:r>
            <a:endPar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endParaRPr>
          </a:p>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4] Y. Mori et al., Powder Tec. (2019).</a:t>
            </a:r>
          </a:p>
        </p:txBody>
      </p:sp>
      <p:pic>
        <p:nvPicPr>
          <p:cNvPr id="3" name="図 2">
            <a:extLst>
              <a:ext uri="{FF2B5EF4-FFF2-40B4-BE49-F238E27FC236}">
                <a16:creationId xmlns:a16="http://schemas.microsoft.com/office/drawing/2014/main" id="{1301E244-BCBA-4D69-8FDF-9EDFFB1617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8719" y="3355076"/>
            <a:ext cx="1796146" cy="2338379"/>
          </a:xfrm>
          <a:prstGeom prst="rect">
            <a:avLst/>
          </a:prstGeom>
          <a:ln w="19050">
            <a:solidFill>
              <a:schemeClr val="bg1">
                <a:lumMod val="50000"/>
              </a:schemeClr>
            </a:solidFill>
          </a:ln>
        </p:spPr>
      </p:pic>
      <p:pic>
        <p:nvPicPr>
          <p:cNvPr id="7" name="図 6">
            <a:extLst>
              <a:ext uri="{FF2B5EF4-FFF2-40B4-BE49-F238E27FC236}">
                <a16:creationId xmlns:a16="http://schemas.microsoft.com/office/drawing/2014/main" id="{F65AED47-6DC7-455E-A1D9-78D461B69F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5897" y="3355076"/>
            <a:ext cx="1796146" cy="2338378"/>
          </a:xfrm>
          <a:prstGeom prst="rect">
            <a:avLst/>
          </a:prstGeom>
          <a:ln w="19050">
            <a:solidFill>
              <a:schemeClr val="bg1">
                <a:lumMod val="50000"/>
              </a:schemeClr>
            </a:solidFill>
          </a:ln>
        </p:spPr>
      </p:pic>
      <p:cxnSp>
        <p:nvCxnSpPr>
          <p:cNvPr id="11" name="直線コネクタ 10">
            <a:extLst>
              <a:ext uri="{FF2B5EF4-FFF2-40B4-BE49-F238E27FC236}">
                <a16:creationId xmlns:a16="http://schemas.microsoft.com/office/drawing/2014/main" id="{4C6B20A7-9AC2-4800-80CA-DC145107403A}"/>
              </a:ext>
            </a:extLst>
          </p:cNvPr>
          <p:cNvCxnSpPr>
            <a:cxnSpLocks/>
            <a:endCxn id="13" idx="1"/>
          </p:cNvCxnSpPr>
          <p:nvPr/>
        </p:nvCxnSpPr>
        <p:spPr>
          <a:xfrm flipV="1">
            <a:off x="7880395" y="3900638"/>
            <a:ext cx="403941" cy="10218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4079F6D8-690D-4A42-A510-B675B5BDEADC}"/>
              </a:ext>
            </a:extLst>
          </p:cNvPr>
          <p:cNvCxnSpPr>
            <a:cxnSpLocks/>
            <a:endCxn id="34" idx="0"/>
          </p:cNvCxnSpPr>
          <p:nvPr/>
        </p:nvCxnSpPr>
        <p:spPr>
          <a:xfrm>
            <a:off x="8104818" y="4707422"/>
            <a:ext cx="444703" cy="395719"/>
          </a:xfrm>
          <a:prstGeom prst="line">
            <a:avLst/>
          </a:prstGeom>
          <a:ln>
            <a:solidFill>
              <a:srgbClr val="332890"/>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7D52783C-F404-4EFF-843E-0C1B4E8AE64D}"/>
              </a:ext>
            </a:extLst>
          </p:cNvPr>
          <p:cNvSpPr txBox="1"/>
          <p:nvPr/>
        </p:nvSpPr>
        <p:spPr>
          <a:xfrm>
            <a:off x="8284336" y="3669805"/>
            <a:ext cx="648767" cy="461665"/>
          </a:xfrm>
          <a:prstGeom prst="rect">
            <a:avLst/>
          </a:prstGeom>
          <a:noFill/>
        </p:spPr>
        <p:txBody>
          <a:bodyPr wrap="square" rtlCol="0">
            <a:spAutoFit/>
          </a:bodyPr>
          <a:lstStyle/>
          <a:p>
            <a:r>
              <a:rPr lang="en-US" altLang="ja-JP" sz="1200" dirty="0"/>
              <a:t>Gas Phase</a:t>
            </a:r>
            <a:endParaRPr kumimoji="1" lang="ja-JP" altLang="en-US" sz="1200" dirty="0"/>
          </a:p>
        </p:txBody>
      </p:sp>
      <p:sp>
        <p:nvSpPr>
          <p:cNvPr id="34" name="テキスト ボックス 33">
            <a:extLst>
              <a:ext uri="{FF2B5EF4-FFF2-40B4-BE49-F238E27FC236}">
                <a16:creationId xmlns:a16="http://schemas.microsoft.com/office/drawing/2014/main" id="{28749BF9-3D17-436D-A2F3-91234B320584}"/>
              </a:ext>
            </a:extLst>
          </p:cNvPr>
          <p:cNvSpPr txBox="1"/>
          <p:nvPr/>
        </p:nvSpPr>
        <p:spPr>
          <a:xfrm>
            <a:off x="8225137" y="5103141"/>
            <a:ext cx="648767" cy="461665"/>
          </a:xfrm>
          <a:prstGeom prst="rect">
            <a:avLst/>
          </a:prstGeom>
          <a:noFill/>
        </p:spPr>
        <p:txBody>
          <a:bodyPr wrap="square" rtlCol="0">
            <a:spAutoFit/>
          </a:bodyPr>
          <a:lstStyle/>
          <a:p>
            <a:r>
              <a:rPr lang="en-US" altLang="ja-JP" sz="1200" dirty="0"/>
              <a:t>Wall Region</a:t>
            </a:r>
            <a:endParaRPr kumimoji="1" lang="ja-JP" altLang="en-US" sz="1200" dirty="0"/>
          </a:p>
        </p:txBody>
      </p:sp>
      <p:sp>
        <p:nvSpPr>
          <p:cNvPr id="28" name="テキスト ボックス 27">
            <a:extLst>
              <a:ext uri="{FF2B5EF4-FFF2-40B4-BE49-F238E27FC236}">
                <a16:creationId xmlns:a16="http://schemas.microsoft.com/office/drawing/2014/main" id="{456F34E0-F625-4BCA-A39A-6ED5DB5B8E04}"/>
              </a:ext>
            </a:extLst>
          </p:cNvPr>
          <p:cNvSpPr txBox="1"/>
          <p:nvPr/>
        </p:nvSpPr>
        <p:spPr>
          <a:xfrm>
            <a:off x="6952146" y="5693454"/>
            <a:ext cx="1796145" cy="246221"/>
          </a:xfrm>
          <a:prstGeom prst="rect">
            <a:avLst/>
          </a:prstGeom>
          <a:noFill/>
        </p:spPr>
        <p:txBody>
          <a:bodyPr wrap="square" rtlCol="0">
            <a:spAutoFit/>
          </a:bodyPr>
          <a:lstStyle/>
          <a:p>
            <a:pPr algn="ctr"/>
            <a:r>
              <a:rPr lang="en-US" altLang="ja-JP" sz="1000" dirty="0">
                <a:latin typeface="Arial" panose="020B0604020202020204" pitchFamily="34" charset="0"/>
                <a:cs typeface="Arial" panose="020B0604020202020204" pitchFamily="34" charset="0"/>
              </a:rPr>
              <a:t>IBM Field</a:t>
            </a:r>
          </a:p>
        </p:txBody>
      </p:sp>
      <p:sp>
        <p:nvSpPr>
          <p:cNvPr id="29" name="大かっこ 28">
            <a:extLst>
              <a:ext uri="{FF2B5EF4-FFF2-40B4-BE49-F238E27FC236}">
                <a16:creationId xmlns:a16="http://schemas.microsoft.com/office/drawing/2014/main" id="{301E7F27-8035-4D4E-AE18-BDB449D661E6}"/>
              </a:ext>
            </a:extLst>
          </p:cNvPr>
          <p:cNvSpPr/>
          <p:nvPr/>
        </p:nvSpPr>
        <p:spPr>
          <a:xfrm>
            <a:off x="381425" y="4789741"/>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2DA8E3FC-9722-B740-A9D9-ECD6CE91E307}"/>
                  </a:ext>
                </a:extLst>
              </p:cNvPr>
              <p:cNvSpPr txBox="1"/>
              <p:nvPr/>
            </p:nvSpPr>
            <p:spPr>
              <a:xfrm>
                <a:off x="564135" y="4953186"/>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rPr>
                        <m:t>𝐮</m:t>
                      </m:r>
                      <m:r>
                        <a:rPr lang="en-US" altLang="ja-JP" sz="1200" b="1" i="1">
                          <a:latin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rPr>
                            <m:t>𝟏</m:t>
                          </m:r>
                          <m:r>
                            <a:rPr lang="en-US" altLang="ja-JP" sz="1200" i="1">
                              <a:latin typeface="Cambria Math" panose="02040503050406030204" pitchFamily="18" charset="0"/>
                            </a:rPr>
                            <m:t>−</m:t>
                          </m:r>
                          <m:r>
                            <a:rPr lang="en-US" altLang="ja-JP" sz="1200" i="1">
                              <a:latin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rPr>
                            <m:t>𝐮</m:t>
                          </m:r>
                        </m:e>
                        <m:sub>
                          <m:r>
                            <a:rPr lang="en-US" altLang="ja-JP" sz="1200" b="1" i="1">
                              <a:latin typeface="Cambria Math" panose="02040503050406030204" pitchFamily="18" charset="0"/>
                            </a:rPr>
                            <m:t>𝒇</m:t>
                          </m:r>
                        </m:sub>
                      </m:sSub>
                      <m:r>
                        <a:rPr lang="en-US" altLang="ja-JP" sz="1200" b="1" i="1">
                          <a:latin typeface="Cambria Math" panose="02040503050406030204" pitchFamily="18" charset="0"/>
                        </a:rPr>
                        <m:t>+</m:t>
                      </m:r>
                      <m:r>
                        <a:rPr lang="en-US" altLang="ja-JP" sz="1200" i="1">
                          <a:latin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rPr>
                            <m:t>𝐮</m:t>
                          </m:r>
                        </m:e>
                        <m:sub>
                          <m:r>
                            <a:rPr lang="en-US" altLang="ja-JP" sz="1200" b="1" i="1">
                              <a:latin typeface="Cambria Math" panose="02040503050406030204" pitchFamily="18" charset="0"/>
                            </a:rPr>
                            <m:t>𝒘</m:t>
                          </m:r>
                        </m:sub>
                      </m:sSub>
                    </m:oMath>
                  </m:oMathPara>
                </a14:m>
                <a:endParaRPr lang="ja-JP" altLang="en-US" sz="1200" dirty="0"/>
              </a:p>
            </p:txBody>
          </p:sp>
        </mc:Choice>
        <mc:Fallback xmlns="">
          <p:sp>
            <p:nvSpPr>
              <p:cNvPr id="33" name="テキスト ボックス 32">
                <a:extLst>
                  <a:ext uri="{FF2B5EF4-FFF2-40B4-BE49-F238E27FC236}">
                    <a16:creationId xmlns:a16="http://schemas.microsoft.com/office/drawing/2014/main" id="{2DA8E3FC-9722-B740-A9D9-ECD6CE91E307}"/>
                  </a:ext>
                </a:extLst>
              </p:cNvPr>
              <p:cNvSpPr txBox="1">
                <a:spLocks noRot="1" noChangeAspect="1" noMove="1" noResize="1" noEditPoints="1" noAdjustHandles="1" noChangeArrowheads="1" noChangeShapeType="1" noTextEdit="1"/>
              </p:cNvSpPr>
              <p:nvPr/>
            </p:nvSpPr>
            <p:spPr>
              <a:xfrm>
                <a:off x="564135" y="4953186"/>
                <a:ext cx="1465401" cy="202235"/>
              </a:xfrm>
              <a:prstGeom prst="rect">
                <a:avLst/>
              </a:prstGeom>
              <a:blipFill>
                <a:blip r:embed="rId5"/>
                <a:stretch>
                  <a:fillRect b="-117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3C488A67-E909-6045-A58B-75EEC95BFEB5}"/>
                  </a:ext>
                </a:extLst>
              </p:cNvPr>
              <p:cNvSpPr txBox="1"/>
              <p:nvPr/>
            </p:nvSpPr>
            <p:spPr>
              <a:xfrm>
                <a:off x="486603" y="5406551"/>
                <a:ext cx="2056973"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m:rPr>
                          <m:sty m:val="p"/>
                        </m:rPr>
                        <a:rPr lang="en-US" altLang="ja-JP" sz="1050" b="0" i="0" smtClean="0">
                          <a:latin typeface="Cambria Math" panose="02040503050406030204" pitchFamily="18" charset="0"/>
                        </a:rPr>
                        <m:t>ratio</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of</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walls</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in</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a</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staggered</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grid</m:t>
                      </m:r>
                    </m:oMath>
                  </m:oMathPara>
                </a14:m>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id="{3C488A67-E909-6045-A58B-75EEC95BFEB5}"/>
                  </a:ext>
                </a:extLst>
              </p:cNvPr>
              <p:cNvSpPr txBox="1">
                <a:spLocks noRot="1" noChangeAspect="1" noMove="1" noResize="1" noEditPoints="1" noAdjustHandles="1" noChangeArrowheads="1" noChangeShapeType="1" noTextEdit="1"/>
              </p:cNvSpPr>
              <p:nvPr/>
            </p:nvSpPr>
            <p:spPr>
              <a:xfrm>
                <a:off x="486603" y="5406551"/>
                <a:ext cx="2056973" cy="161583"/>
              </a:xfrm>
              <a:prstGeom prst="rect">
                <a:avLst/>
              </a:prstGeom>
              <a:blipFill>
                <a:blip r:embed="rId6"/>
                <a:stretch>
                  <a:fillRect t="-7692" r="-1840" b="-461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88EB40B3-8E90-4848-927F-682CE85256E5}"/>
                  </a:ext>
                </a:extLst>
              </p:cNvPr>
              <p:cNvSpPr txBox="1"/>
              <p:nvPr/>
            </p:nvSpPr>
            <p:spPr>
              <a:xfrm>
                <a:off x="2341504" y="4860243"/>
                <a:ext cx="141269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𝒔</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id="{88EB40B3-8E90-4848-927F-682CE85256E5}"/>
                  </a:ext>
                </a:extLst>
              </p:cNvPr>
              <p:cNvSpPr txBox="1">
                <a:spLocks noRot="1" noChangeAspect="1" noMove="1" noResize="1" noEditPoints="1" noAdjustHandles="1" noChangeArrowheads="1" noChangeShapeType="1" noTextEdit="1"/>
              </p:cNvSpPr>
              <p:nvPr/>
            </p:nvSpPr>
            <p:spPr>
              <a:xfrm>
                <a:off x="2341504" y="4860243"/>
                <a:ext cx="1412694" cy="388120"/>
              </a:xfrm>
              <a:prstGeom prst="rect">
                <a:avLst/>
              </a:prstGeom>
              <a:blipFill>
                <a:blip r:embed="rId7"/>
                <a:stretch>
                  <a:fillRect l="-1770" b="-1290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8D37FE31-90B8-E340-A5C3-FFAD4573B590}"/>
                  </a:ext>
                </a:extLst>
              </p:cNvPr>
              <p:cNvSpPr txBox="1"/>
              <p:nvPr/>
            </p:nvSpPr>
            <p:spPr>
              <a:xfrm>
                <a:off x="2545820" y="5395952"/>
                <a:ext cx="2068259" cy="176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m:rPr>
                          <m:sty m:val="p"/>
                        </m:rPr>
                        <a:rPr lang="en-US" altLang="ja-JP" sz="1050" b="0" i="0" smtClean="0">
                          <a:latin typeface="Cambria Math" panose="02040503050406030204" pitchFamily="18" charset="0"/>
                        </a:rPr>
                        <m:t>wall</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velocity</m:t>
                      </m:r>
                      <m:r>
                        <a:rPr lang="en-US" altLang="ja-JP" sz="1050" b="1" i="1" smtClean="0">
                          <a:latin typeface="Cambria Math" panose="02040503050406030204" pitchFamily="18" charset="0"/>
                        </a:rPr>
                        <m:t>, </m:t>
                      </m:r>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m:rPr>
                          <m:sty m:val="p"/>
                        </m:rPr>
                        <a:rPr lang="en-US" altLang="ja-JP" sz="1050" b="0" i="0" smtClean="0">
                          <a:latin typeface="Cambria Math" panose="02040503050406030204" pitchFamily="18" charset="0"/>
                        </a:rPr>
                        <m:t>fluid</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velocity</m:t>
                      </m:r>
                    </m:oMath>
                  </m:oMathPara>
                </a14:m>
                <a:endParaRPr lang="ja-JP" altLang="en-US" sz="1050" dirty="0"/>
              </a:p>
            </p:txBody>
          </p:sp>
        </mc:Choice>
        <mc:Fallback xmlns="">
          <p:sp>
            <p:nvSpPr>
              <p:cNvPr id="39" name="テキスト ボックス 38">
                <a:extLst>
                  <a:ext uri="{FF2B5EF4-FFF2-40B4-BE49-F238E27FC236}">
                    <a16:creationId xmlns:a16="http://schemas.microsoft.com/office/drawing/2014/main" id="{8D37FE31-90B8-E340-A5C3-FFAD4573B590}"/>
                  </a:ext>
                </a:extLst>
              </p:cNvPr>
              <p:cNvSpPr txBox="1">
                <a:spLocks noRot="1" noChangeAspect="1" noMove="1" noResize="1" noEditPoints="1" noAdjustHandles="1" noChangeArrowheads="1" noChangeShapeType="1" noTextEdit="1"/>
              </p:cNvSpPr>
              <p:nvPr/>
            </p:nvSpPr>
            <p:spPr>
              <a:xfrm>
                <a:off x="2545820" y="5395952"/>
                <a:ext cx="2068259" cy="176843"/>
              </a:xfrm>
              <a:prstGeom prst="rect">
                <a:avLst/>
              </a:prstGeom>
              <a:blipFill>
                <a:blip r:embed="rId8"/>
                <a:stretch>
                  <a:fillRect t="-6667" r="-1829"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B27B71B5-A37F-D742-A421-E305931F4128}"/>
                  </a:ext>
                </a:extLst>
              </p:cNvPr>
              <p:cNvSpPr txBox="1"/>
              <p:nvPr/>
            </p:nvSpPr>
            <p:spPr>
              <a:xfrm>
                <a:off x="700483" y="3928193"/>
                <a:ext cx="1579289"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i="1">
                          <a:latin typeface="Cambria Math" panose="02040503050406030204" pitchFamily="18" charset="0"/>
                        </a:rPr>
                        <m:t>𝜙</m:t>
                      </m:r>
                      <m:d>
                        <m:dPr>
                          <m:ctrlPr>
                            <a:rPr lang="ja-JP" altLang="ja-JP" sz="1200" i="1">
                              <a:latin typeface="Cambria Math" panose="02040503050406030204" pitchFamily="18" charset="0"/>
                            </a:rPr>
                          </m:ctrlPr>
                        </m:dPr>
                        <m:e>
                          <m:r>
                            <a:rPr lang="en-US" altLang="ja-JP" sz="1200" i="1">
                              <a:latin typeface="Cambria Math" panose="02040503050406030204" pitchFamily="18" charset="0"/>
                            </a:rPr>
                            <m:t>𝑥</m:t>
                          </m:r>
                        </m:e>
                      </m:d>
                      <m:r>
                        <a:rPr lang="en-US" altLang="ja-JP" sz="1200" i="1">
                          <a:latin typeface="Cambria Math" panose="02040503050406030204" pitchFamily="18" charset="0"/>
                        </a:rPr>
                        <m:t>=</m:t>
                      </m:r>
                      <m:r>
                        <a:rPr lang="en-US" altLang="ja-JP" sz="1200" i="1">
                          <a:latin typeface="Cambria Math" panose="02040503050406030204" pitchFamily="18" charset="0"/>
                        </a:rPr>
                        <m:t>𝑑</m:t>
                      </m:r>
                      <m:d>
                        <m:dPr>
                          <m:ctrlPr>
                            <a:rPr lang="ja-JP" altLang="ja-JP" sz="1200" b="1" i="1">
                              <a:latin typeface="Cambria Math" panose="02040503050406030204" pitchFamily="18" charset="0"/>
                            </a:rPr>
                          </m:ctrlPr>
                        </m:dPr>
                        <m:e>
                          <m:r>
                            <a:rPr lang="en-US" altLang="ja-JP" sz="1200" b="1" i="1">
                              <a:latin typeface="Cambria Math" panose="02040503050406030204" pitchFamily="18" charset="0"/>
                            </a:rPr>
                            <m:t>𝒙</m:t>
                          </m:r>
                        </m:e>
                      </m:d>
                      <m:r>
                        <a:rPr lang="en-US" altLang="ja-JP" sz="1200" b="1" i="1">
                          <a:latin typeface="Cambria Math" panose="02040503050406030204" pitchFamily="18" charset="0"/>
                        </a:rPr>
                        <m:t>⋅</m:t>
                      </m:r>
                      <m:r>
                        <a:rPr lang="en-US" altLang="ja-JP" sz="1200" i="1">
                          <a:latin typeface="Cambria Math" panose="02040503050406030204" pitchFamily="18" charset="0"/>
                        </a:rPr>
                        <m:t>𝑠</m:t>
                      </m:r>
                      <m:d>
                        <m:dPr>
                          <m:ctrlPr>
                            <a:rPr lang="ja-JP" altLang="ja-JP" sz="1200" i="1">
                              <a:latin typeface="Cambria Math" panose="02040503050406030204" pitchFamily="18" charset="0"/>
                            </a:rPr>
                          </m:ctrlPr>
                        </m:dPr>
                        <m:e>
                          <m:r>
                            <a:rPr lang="en-US" altLang="ja-JP" sz="1200" b="1" i="1">
                              <a:latin typeface="Cambria Math" panose="02040503050406030204" pitchFamily="18" charset="0"/>
                            </a:rPr>
                            <m:t>𝐱</m:t>
                          </m:r>
                        </m:e>
                      </m:d>
                    </m:oMath>
                  </m:oMathPara>
                </a14:m>
                <a:endParaRPr lang="ja-JP" altLang="en-US" sz="1200" dirty="0"/>
              </a:p>
            </p:txBody>
          </p:sp>
        </mc:Choice>
        <mc:Fallback xmlns="">
          <p:sp>
            <p:nvSpPr>
              <p:cNvPr id="43" name="テキスト ボックス 42">
                <a:extLst>
                  <a:ext uri="{FF2B5EF4-FFF2-40B4-BE49-F238E27FC236}">
                    <a16:creationId xmlns:a16="http://schemas.microsoft.com/office/drawing/2014/main" id="{B27B71B5-A37F-D742-A421-E305931F4128}"/>
                  </a:ext>
                </a:extLst>
              </p:cNvPr>
              <p:cNvSpPr txBox="1">
                <a:spLocks noRot="1" noChangeAspect="1" noMove="1" noResize="1" noEditPoints="1" noAdjustHandles="1" noChangeArrowheads="1" noChangeShapeType="1" noTextEdit="1"/>
              </p:cNvSpPr>
              <p:nvPr/>
            </p:nvSpPr>
            <p:spPr>
              <a:xfrm>
                <a:off x="700483" y="3928193"/>
                <a:ext cx="1579289" cy="184666"/>
              </a:xfrm>
              <a:prstGeom prst="rect">
                <a:avLst/>
              </a:prstGeom>
              <a:blipFill>
                <a:blip r:embed="rId9"/>
                <a:stretch>
                  <a:fillRect b="-31250"/>
                </a:stretch>
              </a:blipFill>
            </p:spPr>
            <p:txBody>
              <a:bodyPr/>
              <a:lstStyle/>
              <a:p>
                <a:r>
                  <a:rPr lang="ja-JP" altLang="en-US">
                    <a:noFill/>
                  </a:rPr>
                  <a:t> </a:t>
                </a:r>
              </a:p>
            </p:txBody>
          </p:sp>
        </mc:Fallback>
      </mc:AlternateContent>
      <p:sp>
        <p:nvSpPr>
          <p:cNvPr id="44" name="大かっこ 43">
            <a:extLst>
              <a:ext uri="{FF2B5EF4-FFF2-40B4-BE49-F238E27FC236}">
                <a16:creationId xmlns:a16="http://schemas.microsoft.com/office/drawing/2014/main" id="{2CA40201-2799-EF47-85EE-5F0EB124C959}"/>
              </a:ext>
            </a:extLst>
          </p:cNvPr>
          <p:cNvSpPr/>
          <p:nvPr/>
        </p:nvSpPr>
        <p:spPr>
          <a:xfrm>
            <a:off x="385884" y="3619071"/>
            <a:ext cx="4507642" cy="663411"/>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36CD59B2-133A-7F47-9E70-A8678A7B2033}"/>
                  </a:ext>
                </a:extLst>
              </p:cNvPr>
              <p:cNvSpPr txBox="1"/>
              <p:nvPr/>
            </p:nvSpPr>
            <p:spPr>
              <a:xfrm>
                <a:off x="2279772" y="3811854"/>
                <a:ext cx="2249753" cy="4119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i="1" smtClean="0">
                          <a:latin typeface="Cambria Math" panose="02040503050406030204" pitchFamily="18" charset="0"/>
                        </a:rPr>
                        <m:t>𝑠</m:t>
                      </m:r>
                      <m:d>
                        <m:dPr>
                          <m:ctrlPr>
                            <a:rPr lang="ja-JP" altLang="ja-JP" sz="1200" i="1">
                              <a:latin typeface="Cambria Math" panose="02040503050406030204" pitchFamily="18" charset="0"/>
                            </a:rPr>
                          </m:ctrlPr>
                        </m:dPr>
                        <m:e>
                          <m:r>
                            <a:rPr lang="en-US" altLang="ja-JP" sz="1200" b="1" i="1">
                              <a:latin typeface="Cambria Math" panose="02040503050406030204" pitchFamily="18" charset="0"/>
                            </a:rPr>
                            <m:t>𝒙</m:t>
                          </m:r>
                        </m:e>
                      </m:d>
                      <m:r>
                        <a:rPr lang="en-US" altLang="ja-JP" sz="1200" i="1">
                          <a:latin typeface="Cambria Math" panose="02040503050406030204" pitchFamily="18" charset="0"/>
                        </a:rPr>
                        <m:t>=</m:t>
                      </m:r>
                      <m:d>
                        <m:dPr>
                          <m:begChr m:val="{"/>
                          <m:endChr m:val=""/>
                          <m:ctrlPr>
                            <a:rPr lang="ja-JP" altLang="ja-JP" sz="1200" i="1">
                              <a:latin typeface="Cambria Math" panose="02040503050406030204" pitchFamily="18" charset="0"/>
                            </a:rPr>
                          </m:ctrlPr>
                        </m:dPr>
                        <m:e>
                          <m:eqArr>
                            <m:eqArrPr>
                              <m:ctrlPr>
                                <a:rPr lang="en-US" altLang="ja-JP" sz="1200" i="1">
                                  <a:latin typeface="Cambria Math" panose="02040503050406030204" pitchFamily="18" charset="0"/>
                                </a:rPr>
                              </m:ctrlPr>
                            </m:eqArrPr>
                            <m:e>
                              <m:r>
                                <a:rPr lang="en-US" altLang="ja-JP" sz="1200" i="1">
                                  <a:latin typeface="Cambria Math" panose="02040503050406030204" pitchFamily="18" charset="0"/>
                                </a:rPr>
                                <m:t>+1  (</m:t>
                              </m:r>
                              <m:r>
                                <a:rPr lang="en-US" altLang="ja-JP" sz="1200" b="0" i="1" smtClean="0">
                                  <a:latin typeface="Cambria Math" panose="02040503050406030204" pitchFamily="18" charset="0"/>
                                </a:rPr>
                                <m:t>𝑖𝑛</m:t>
                              </m:r>
                              <m:r>
                                <a:rPr lang="en-US" altLang="ja-JP" sz="1200" b="0" i="1" smtClean="0">
                                  <a:latin typeface="Cambria Math" panose="02040503050406030204" pitchFamily="18" charset="0"/>
                                </a:rPr>
                                <m:t> </m:t>
                              </m:r>
                              <m:r>
                                <a:rPr lang="en-US" altLang="ja-JP" sz="1200" b="0" i="1" smtClean="0">
                                  <a:latin typeface="Cambria Math" panose="02040503050406030204" pitchFamily="18" charset="0"/>
                                </a:rPr>
                                <m:t>𝑤𝑎𝑙𝑙</m:t>
                              </m:r>
                              <m:r>
                                <a:rPr lang="en-US" altLang="ja-JP" sz="1200" i="1">
                                  <a:latin typeface="Cambria Math" panose="02040503050406030204" pitchFamily="18" charset="0"/>
                                </a:rPr>
                                <m:t>)</m:t>
                              </m:r>
                            </m:e>
                            <m:e>
                              <m:r>
                                <a:rPr lang="en-US" altLang="ja-JP" sz="1200" i="1">
                                  <a:latin typeface="Cambria Math" panose="02040503050406030204" pitchFamily="18" charset="0"/>
                                </a:rPr>
                                <m:t>−1 </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𝑜𝑢𝑡</m:t>
                              </m:r>
                              <m:r>
                                <a:rPr lang="en-US" altLang="ja-JP" sz="1200" b="0" i="1" smtClean="0">
                                  <a:latin typeface="Cambria Math" panose="02040503050406030204" pitchFamily="18" charset="0"/>
                                </a:rPr>
                                <m:t> </m:t>
                              </m:r>
                              <m:r>
                                <a:rPr lang="en-US" altLang="ja-JP" sz="1200" b="0" i="1" smtClean="0">
                                  <a:latin typeface="Cambria Math" panose="02040503050406030204" pitchFamily="18" charset="0"/>
                                </a:rPr>
                                <m:t>𝑤𝑎𝑙𝑙</m:t>
                              </m:r>
                              <m:r>
                                <a:rPr lang="en-US" altLang="ja-JP" sz="1200" i="1">
                                  <a:latin typeface="Cambria Math" panose="02040503050406030204" pitchFamily="18" charset="0"/>
                                </a:rPr>
                                <m:t>)</m:t>
                              </m:r>
                            </m:e>
                          </m:eqArr>
                        </m:e>
                      </m:d>
                    </m:oMath>
                  </m:oMathPara>
                </a14:m>
                <a:endParaRPr lang="ja-JP" altLang="en-US" sz="1200" dirty="0"/>
              </a:p>
            </p:txBody>
          </p:sp>
        </mc:Choice>
        <mc:Fallback xmlns="">
          <p:sp>
            <p:nvSpPr>
              <p:cNvPr id="45" name="テキスト ボックス 44">
                <a:extLst>
                  <a:ext uri="{FF2B5EF4-FFF2-40B4-BE49-F238E27FC236}">
                    <a16:creationId xmlns:a16="http://schemas.microsoft.com/office/drawing/2014/main" id="{36CD59B2-133A-7F47-9E70-A8678A7B2033}"/>
                  </a:ext>
                </a:extLst>
              </p:cNvPr>
              <p:cNvSpPr txBox="1">
                <a:spLocks noRot="1" noChangeAspect="1" noMove="1" noResize="1" noEditPoints="1" noAdjustHandles="1" noChangeArrowheads="1" noChangeShapeType="1" noTextEdit="1"/>
              </p:cNvSpPr>
              <p:nvPr/>
            </p:nvSpPr>
            <p:spPr>
              <a:xfrm>
                <a:off x="2279772" y="3811854"/>
                <a:ext cx="2249753" cy="411972"/>
              </a:xfrm>
              <a:prstGeom prst="rect">
                <a:avLst/>
              </a:prstGeom>
              <a:blipFill>
                <a:blip r:embed="rId10"/>
                <a:stretch>
                  <a:fillRect t="-224242" b="-312121"/>
                </a:stretch>
              </a:blipFill>
            </p:spPr>
            <p:txBody>
              <a:bodyPr/>
              <a:lstStyle/>
              <a:p>
                <a:r>
                  <a:rPr lang="ja-JP" altLang="en-US">
                    <a:noFill/>
                  </a:rPr>
                  <a:t> </a:t>
                </a:r>
              </a:p>
            </p:txBody>
          </p:sp>
        </mc:Fallback>
      </mc:AlternateContent>
      <p:sp>
        <p:nvSpPr>
          <p:cNvPr id="47" name="テキスト ボックス 46">
            <a:extLst>
              <a:ext uri="{FF2B5EF4-FFF2-40B4-BE49-F238E27FC236}">
                <a16:creationId xmlns:a16="http://schemas.microsoft.com/office/drawing/2014/main" id="{7E8A3ED3-0D99-D445-A8DA-BD159105D48C}"/>
              </a:ext>
            </a:extLst>
          </p:cNvPr>
          <p:cNvSpPr txBox="1"/>
          <p:nvPr/>
        </p:nvSpPr>
        <p:spPr>
          <a:xfrm>
            <a:off x="5863313" y="5989391"/>
            <a:ext cx="3280687" cy="246221"/>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[5] H. Yao et al., J. Taiwan Inst. Chem. Eng. J. (2018).</a:t>
            </a:r>
          </a:p>
        </p:txBody>
      </p:sp>
      <p:sp>
        <p:nvSpPr>
          <p:cNvPr id="5" name="テキスト ボックス 4">
            <a:extLst>
              <a:ext uri="{FF2B5EF4-FFF2-40B4-BE49-F238E27FC236}">
                <a16:creationId xmlns:a16="http://schemas.microsoft.com/office/drawing/2014/main" id="{58BA9A71-1D0C-6E48-976C-4F42E854E717}"/>
              </a:ext>
            </a:extLst>
          </p:cNvPr>
          <p:cNvSpPr txBox="1"/>
          <p:nvPr/>
        </p:nvSpPr>
        <p:spPr>
          <a:xfrm>
            <a:off x="2266174" y="4225141"/>
            <a:ext cx="339041" cy="461665"/>
          </a:xfrm>
          <a:prstGeom prst="rect">
            <a:avLst/>
          </a:prstGeom>
          <a:noFill/>
        </p:spPr>
        <p:txBody>
          <a:bodyPr wrap="square" rtlCol="0">
            <a:spAutoFit/>
          </a:bodyPr>
          <a:lstStyle/>
          <a:p>
            <a:r>
              <a:rPr kumimoji="1" lang="en-US" altLang="ja-JP" sz="2400" dirty="0">
                <a:latin typeface="Arial" panose="020B0604020202020204" pitchFamily="34" charset="0"/>
                <a:cs typeface="Arial" panose="020B0604020202020204" pitchFamily="34" charset="0"/>
              </a:rPr>
              <a:t>+</a:t>
            </a:r>
            <a:endParaRPr kumimoji="1" lang="ja-JP" alt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5603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図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7943" y="998831"/>
            <a:ext cx="4490643" cy="3367982"/>
          </a:xfrm>
          <a:prstGeom prst="rect">
            <a:avLst/>
          </a:prstGeom>
        </p:spPr>
      </p:pic>
      <p:sp>
        <p:nvSpPr>
          <p:cNvPr id="2" name="タイトル 1">
            <a:extLst>
              <a:ext uri="{FF2B5EF4-FFF2-40B4-BE49-F238E27FC236}">
                <a16:creationId xmlns:a16="http://schemas.microsoft.com/office/drawing/2014/main" id="{FFA4A47B-8D18-254A-BFA2-30B31B119E93}"/>
              </a:ext>
            </a:extLst>
          </p:cNvPr>
          <p:cNvSpPr>
            <a:spLocks noGrp="1"/>
          </p:cNvSpPr>
          <p:nvPr>
            <p:ph type="title"/>
          </p:nvPr>
        </p:nvSpPr>
        <p:spPr/>
        <p:txBody>
          <a:bodyPr/>
          <a:lstStyle/>
          <a:p>
            <a:r>
              <a:rPr kumimoji="1" lang="en-US" altLang="ja-JP" dirty="0"/>
              <a:t> </a:t>
            </a:r>
            <a:r>
              <a:rPr kumimoji="1" lang="ja-JP" altLang="en-US"/>
              <a:t>結果・考察</a:t>
            </a:r>
          </a:p>
        </p:txBody>
      </p:sp>
      <p:pic>
        <p:nvPicPr>
          <p:cNvPr id="3" name="図 2">
            <a:extLst>
              <a:ext uri="{FF2B5EF4-FFF2-40B4-BE49-F238E27FC236}">
                <a16:creationId xmlns:a16="http://schemas.microsoft.com/office/drawing/2014/main" id="{3218AD97-55A6-8344-8B2C-423BF357F1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01" y="999709"/>
            <a:ext cx="4490643" cy="3367982"/>
          </a:xfrm>
          <a:prstGeom prst="rect">
            <a:avLst/>
          </a:prstGeom>
        </p:spPr>
      </p:pic>
      <p:sp>
        <p:nvSpPr>
          <p:cNvPr id="5" name="テキスト ボックス 4">
            <a:extLst>
              <a:ext uri="{FF2B5EF4-FFF2-40B4-BE49-F238E27FC236}">
                <a16:creationId xmlns:a16="http://schemas.microsoft.com/office/drawing/2014/main" id="{533E0186-C4B9-0944-8043-B6CA3CE2284C}"/>
              </a:ext>
            </a:extLst>
          </p:cNvPr>
          <p:cNvSpPr txBox="1"/>
          <p:nvPr/>
        </p:nvSpPr>
        <p:spPr>
          <a:xfrm>
            <a:off x="87300" y="4367691"/>
            <a:ext cx="4490643" cy="369332"/>
          </a:xfrm>
          <a:prstGeom prst="rect">
            <a:avLst/>
          </a:prstGeom>
          <a:solidFill>
            <a:schemeClr val="bg1"/>
          </a:solidFill>
        </p:spPr>
        <p:txBody>
          <a:bodyPr wrap="square" rtlCol="0">
            <a:spAutoFit/>
          </a:bodyPr>
          <a:lstStyle/>
          <a:p>
            <a:pPr algn="ctr"/>
            <a:r>
              <a:rPr kumimoji="1" lang="ja-JP" altLang="en-US"/>
              <a:t>充填完了時間と下杵降下速度の関係</a:t>
            </a:r>
            <a:endParaRPr kumimoji="1" lang="ja-JP" altLang="en-US" dirty="0"/>
          </a:p>
        </p:txBody>
      </p:sp>
      <p:sp>
        <p:nvSpPr>
          <p:cNvPr id="6" name="テキスト ボックス 5">
            <a:extLst>
              <a:ext uri="{FF2B5EF4-FFF2-40B4-BE49-F238E27FC236}">
                <a16:creationId xmlns:a16="http://schemas.microsoft.com/office/drawing/2014/main" id="{932E7988-04BD-0A4B-879B-9D86AA762B15}"/>
              </a:ext>
            </a:extLst>
          </p:cNvPr>
          <p:cNvSpPr txBox="1"/>
          <p:nvPr/>
        </p:nvSpPr>
        <p:spPr>
          <a:xfrm>
            <a:off x="4577943" y="4367691"/>
            <a:ext cx="4490643" cy="369332"/>
          </a:xfrm>
          <a:prstGeom prst="rect">
            <a:avLst/>
          </a:prstGeom>
          <a:solidFill>
            <a:schemeClr val="bg1"/>
          </a:solidFill>
        </p:spPr>
        <p:txBody>
          <a:bodyPr wrap="square" rtlCol="0">
            <a:spAutoFit/>
          </a:bodyPr>
          <a:lstStyle/>
          <a:p>
            <a:pPr algn="ctr"/>
            <a:r>
              <a:rPr kumimoji="1" lang="ja-JP" altLang="en-US"/>
              <a:t>フラックスの時間変化</a:t>
            </a:r>
            <a:endParaRPr kumimoji="1" lang="ja-JP" altLang="en-US" dirty="0"/>
          </a:p>
        </p:txBody>
      </p:sp>
      <p:cxnSp>
        <p:nvCxnSpPr>
          <p:cNvPr id="9" name="直線コネクタ 8">
            <a:extLst>
              <a:ext uri="{FF2B5EF4-FFF2-40B4-BE49-F238E27FC236}">
                <a16:creationId xmlns:a16="http://schemas.microsoft.com/office/drawing/2014/main" id="{2052AED5-B8AA-9D41-AF43-A9D0938B6131}"/>
              </a:ext>
            </a:extLst>
          </p:cNvPr>
          <p:cNvCxnSpPr>
            <a:cxnSpLocks/>
          </p:cNvCxnSpPr>
          <p:nvPr/>
        </p:nvCxnSpPr>
        <p:spPr>
          <a:xfrm>
            <a:off x="1573199" y="4119513"/>
            <a:ext cx="0" cy="1046376"/>
          </a:xfrm>
          <a:prstGeom prst="line">
            <a:avLst/>
          </a:prstGeom>
          <a:ln w="28575">
            <a:solidFill>
              <a:srgbClr val="3F97A4"/>
            </a:solidFill>
            <a:prstDash val="sysDash"/>
          </a:ln>
        </p:spPr>
        <p:style>
          <a:lnRef idx="1">
            <a:schemeClr val="accent6"/>
          </a:lnRef>
          <a:fillRef idx="0">
            <a:schemeClr val="accent6"/>
          </a:fillRef>
          <a:effectRef idx="0">
            <a:schemeClr val="accent6"/>
          </a:effectRef>
          <a:fontRef idx="minor">
            <a:schemeClr val="tx1"/>
          </a:fontRef>
        </p:style>
      </p:cxnSp>
      <p:cxnSp>
        <p:nvCxnSpPr>
          <p:cNvPr id="11" name="直線コネクタ 10">
            <a:extLst>
              <a:ext uri="{FF2B5EF4-FFF2-40B4-BE49-F238E27FC236}">
                <a16:creationId xmlns:a16="http://schemas.microsoft.com/office/drawing/2014/main" id="{EFC2AA38-8763-0441-8F28-FD011246E299}"/>
              </a:ext>
            </a:extLst>
          </p:cNvPr>
          <p:cNvCxnSpPr>
            <a:cxnSpLocks/>
          </p:cNvCxnSpPr>
          <p:nvPr/>
        </p:nvCxnSpPr>
        <p:spPr>
          <a:xfrm>
            <a:off x="2961588" y="4116425"/>
            <a:ext cx="0" cy="1049464"/>
          </a:xfrm>
          <a:prstGeom prst="line">
            <a:avLst/>
          </a:prstGeom>
          <a:ln w="28575">
            <a:solidFill>
              <a:srgbClr val="3F97A4"/>
            </a:solidFill>
            <a:prstDash val="sysDash"/>
          </a:ln>
        </p:spPr>
        <p:style>
          <a:lnRef idx="1">
            <a:schemeClr val="accent6"/>
          </a:lnRef>
          <a:fillRef idx="0">
            <a:schemeClr val="accent6"/>
          </a:fillRef>
          <a:effectRef idx="0">
            <a:schemeClr val="accent6"/>
          </a:effectRef>
          <a:fontRef idx="minor">
            <a:schemeClr val="tx1"/>
          </a:fontRef>
        </p:style>
      </p:cxnSp>
      <p:cxnSp>
        <p:nvCxnSpPr>
          <p:cNvPr id="15" name="直線矢印コネクタ 14">
            <a:extLst>
              <a:ext uri="{FF2B5EF4-FFF2-40B4-BE49-F238E27FC236}">
                <a16:creationId xmlns:a16="http://schemas.microsoft.com/office/drawing/2014/main" id="{C8205902-BABE-1045-90DC-8E2219328C0F}"/>
              </a:ext>
            </a:extLst>
          </p:cNvPr>
          <p:cNvCxnSpPr>
            <a:cxnSpLocks/>
          </p:cNvCxnSpPr>
          <p:nvPr/>
        </p:nvCxnSpPr>
        <p:spPr>
          <a:xfrm>
            <a:off x="1573199" y="5043340"/>
            <a:ext cx="1388389" cy="0"/>
          </a:xfrm>
          <a:prstGeom prst="straightConnector1">
            <a:avLst/>
          </a:prstGeom>
          <a:ln w="28575">
            <a:solidFill>
              <a:srgbClr val="3F97A4"/>
            </a:solidFill>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E09306CF-30D7-6A47-BF2B-B973F7781D3E}"/>
              </a:ext>
            </a:extLst>
          </p:cNvPr>
          <p:cNvSpPr txBox="1"/>
          <p:nvPr/>
        </p:nvSpPr>
        <p:spPr>
          <a:xfrm>
            <a:off x="461913" y="5349658"/>
            <a:ext cx="4116030" cy="830997"/>
          </a:xfrm>
          <a:prstGeom prst="rect">
            <a:avLst/>
          </a:prstGeom>
          <a:noFill/>
        </p:spPr>
        <p:txBody>
          <a:bodyPr wrap="square" rtlCol="0">
            <a:spAutoFit/>
          </a:bodyPr>
          <a:lstStyle/>
          <a:p>
            <a:r>
              <a:rPr lang="ja-JP" altLang="en-US" sz="2400"/>
              <a:t>初期のフラックスの大きさで充填完了時間が短くなる</a:t>
            </a:r>
            <a:endParaRPr lang="en-US" altLang="ja-JP" sz="2400" dirty="0"/>
          </a:p>
        </p:txBody>
      </p:sp>
      <p:sp>
        <p:nvSpPr>
          <p:cNvPr id="19" name="角丸四角形 18">
            <a:extLst>
              <a:ext uri="{FF2B5EF4-FFF2-40B4-BE49-F238E27FC236}">
                <a16:creationId xmlns:a16="http://schemas.microsoft.com/office/drawing/2014/main" id="{882D0A7F-691B-0C45-BFE5-20EE745FEA61}"/>
              </a:ext>
            </a:extLst>
          </p:cNvPr>
          <p:cNvSpPr/>
          <p:nvPr/>
        </p:nvSpPr>
        <p:spPr>
          <a:xfrm>
            <a:off x="5486118" y="2611225"/>
            <a:ext cx="2328703" cy="90497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E99137AF-6EE8-FA4E-A285-127D9457D272}"/>
              </a:ext>
            </a:extLst>
          </p:cNvPr>
          <p:cNvSpPr txBox="1"/>
          <p:nvPr/>
        </p:nvSpPr>
        <p:spPr>
          <a:xfrm>
            <a:off x="4765249" y="5307184"/>
            <a:ext cx="4116030" cy="830997"/>
          </a:xfrm>
          <a:prstGeom prst="rect">
            <a:avLst/>
          </a:prstGeom>
          <a:noFill/>
        </p:spPr>
        <p:txBody>
          <a:bodyPr wrap="square" rtlCol="0">
            <a:spAutoFit/>
          </a:bodyPr>
          <a:lstStyle/>
          <a:p>
            <a:r>
              <a:rPr lang="en-US" altLang="ja-JP" sz="2400" dirty="0"/>
              <a:t>500 mm/s</a:t>
            </a:r>
            <a:r>
              <a:rPr lang="ja-JP" altLang="en-US" sz="2400"/>
              <a:t>はフラックスの復活が早い</a:t>
            </a:r>
            <a:endParaRPr lang="en-US" altLang="ja-JP" sz="2400" dirty="0"/>
          </a:p>
        </p:txBody>
      </p:sp>
      <p:cxnSp>
        <p:nvCxnSpPr>
          <p:cNvPr id="21" name="直線矢印コネクタ 20">
            <a:extLst>
              <a:ext uri="{FF2B5EF4-FFF2-40B4-BE49-F238E27FC236}">
                <a16:creationId xmlns:a16="http://schemas.microsoft.com/office/drawing/2014/main" id="{35291CE3-584A-544F-B6E8-DAD40A2B896E}"/>
              </a:ext>
            </a:extLst>
          </p:cNvPr>
          <p:cNvCxnSpPr>
            <a:cxnSpLocks/>
          </p:cNvCxnSpPr>
          <p:nvPr/>
        </p:nvCxnSpPr>
        <p:spPr>
          <a:xfrm>
            <a:off x="2961588" y="5026058"/>
            <a:ext cx="92225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646BD711-D89C-B244-B03D-C9A68273ED50}"/>
              </a:ext>
            </a:extLst>
          </p:cNvPr>
          <p:cNvCxnSpPr>
            <a:cxnSpLocks/>
          </p:cNvCxnSpPr>
          <p:nvPr/>
        </p:nvCxnSpPr>
        <p:spPr>
          <a:xfrm>
            <a:off x="3883843" y="4116425"/>
            <a:ext cx="0" cy="1049464"/>
          </a:xfrm>
          <a:prstGeom prst="line">
            <a:avLst/>
          </a:prstGeom>
          <a:ln w="28575">
            <a:solidFill>
              <a:srgbClr val="FF0000"/>
            </a:solidFill>
            <a:prstDash val="sysDash"/>
          </a:ln>
        </p:spPr>
        <p:style>
          <a:lnRef idx="1">
            <a:schemeClr val="accent6"/>
          </a:lnRef>
          <a:fillRef idx="0">
            <a:schemeClr val="accent6"/>
          </a:fillRef>
          <a:effectRef idx="0">
            <a:schemeClr val="accent6"/>
          </a:effectRef>
          <a:fontRef idx="minor">
            <a:schemeClr val="tx1"/>
          </a:fontRef>
        </p:style>
      </p:cxnSp>
      <p:sp>
        <p:nvSpPr>
          <p:cNvPr id="24" name="テキスト ボックス 23">
            <a:extLst>
              <a:ext uri="{FF2B5EF4-FFF2-40B4-BE49-F238E27FC236}">
                <a16:creationId xmlns:a16="http://schemas.microsoft.com/office/drawing/2014/main" id="{63542278-1E54-3C49-BC3C-C9F7BE21249D}"/>
              </a:ext>
            </a:extLst>
          </p:cNvPr>
          <p:cNvSpPr txBox="1"/>
          <p:nvPr/>
        </p:nvSpPr>
        <p:spPr>
          <a:xfrm>
            <a:off x="3221352" y="4615869"/>
            <a:ext cx="441661" cy="461665"/>
          </a:xfrm>
          <a:prstGeom prst="rect">
            <a:avLst/>
          </a:prstGeom>
          <a:noFill/>
        </p:spPr>
        <p:txBody>
          <a:bodyPr wrap="square" rtlCol="0">
            <a:spAutoFit/>
          </a:bodyPr>
          <a:lstStyle/>
          <a:p>
            <a:r>
              <a:rPr lang="ja-JP" altLang="en-US" sz="2400">
                <a:solidFill>
                  <a:srgbClr val="FF0000"/>
                </a:solidFill>
              </a:rPr>
              <a:t>？</a:t>
            </a:r>
            <a:endParaRPr lang="en-US" altLang="ja-JP" sz="2400" dirty="0">
              <a:solidFill>
                <a:srgbClr val="FF0000"/>
              </a:solidFill>
            </a:endParaRPr>
          </a:p>
        </p:txBody>
      </p:sp>
      <p:sp>
        <p:nvSpPr>
          <p:cNvPr id="17" name="角丸四角形 16">
            <a:extLst>
              <a:ext uri="{FF2B5EF4-FFF2-40B4-BE49-F238E27FC236}">
                <a16:creationId xmlns:a16="http://schemas.microsoft.com/office/drawing/2014/main" id="{A5BAA4D1-D074-6E4A-A656-0C1DFBB508A8}"/>
              </a:ext>
            </a:extLst>
          </p:cNvPr>
          <p:cNvSpPr/>
          <p:nvPr/>
        </p:nvSpPr>
        <p:spPr>
          <a:xfrm>
            <a:off x="4577942" y="1121379"/>
            <a:ext cx="1257934" cy="3184243"/>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75708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ppt_x"/>
                                          </p:val>
                                        </p:tav>
                                        <p:tav tm="100000">
                                          <p:val>
                                            <p:strVal val="#ppt_x"/>
                                          </p:val>
                                        </p:tav>
                                      </p:tavLst>
                                    </p:anim>
                                    <p:anim calcmode="lin" valueType="num">
                                      <p:cBhvr additive="base">
                                        <p:cTn id="19" dur="500" fill="hold"/>
                                        <p:tgtEl>
                                          <p:spTgt spid="19"/>
                                        </p:tgtEl>
                                        <p:attrNameLst>
                                          <p:attrName>ppt_y</p:attrName>
                                        </p:attrNameLst>
                                      </p:cBhvr>
                                      <p:tavLst>
                                        <p:tav tm="0">
                                          <p:val>
                                            <p:strVal val="1+#ppt_h/2"/>
                                          </p:val>
                                        </p:tav>
                                        <p:tav tm="100000">
                                          <p:val>
                                            <p:strVal val="#ppt_y"/>
                                          </p:val>
                                        </p:tav>
                                      </p:tavLst>
                                    </p:anim>
                                  </p:childTnLst>
                                </p:cTn>
                              </p:par>
                              <p:par>
                                <p:cTn id="20" presetID="10" presetClass="exit" presetSubtype="0" fill="hold" grpId="1" nodeType="withEffect">
                                  <p:stCondLst>
                                    <p:cond delay="0"/>
                                  </p:stCondLst>
                                  <p:childTnLst>
                                    <p:animEffect transition="out" filter="fade">
                                      <p:cBhvr>
                                        <p:cTn id="21" dur="500"/>
                                        <p:tgtEl>
                                          <p:spTgt spid="17"/>
                                        </p:tgtEl>
                                      </p:cBhvr>
                                    </p:animEffect>
                                    <p:set>
                                      <p:cBhvr>
                                        <p:cTn id="22" dur="1" fill="hold">
                                          <p:stCondLst>
                                            <p:cond delay="499"/>
                                          </p:stCondLst>
                                        </p:cTn>
                                        <p:tgtEl>
                                          <p:spTgt spid="17"/>
                                        </p:tgtEl>
                                        <p:attrNameLst>
                                          <p:attrName>style.visibility</p:attrName>
                                        </p:attrNameLst>
                                      </p:cBhvr>
                                      <p:to>
                                        <p:strVal val="hidden"/>
                                      </p:to>
                                    </p:set>
                                  </p:childTnLst>
                                </p:cTn>
                              </p:par>
                              <p:par>
                                <p:cTn id="23" presetID="42"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1000"/>
                                        <p:tgtEl>
                                          <p:spTgt spid="20"/>
                                        </p:tgtEl>
                                      </p:cBhvr>
                                    </p:animEffect>
                                    <p:anim calcmode="lin" valueType="num">
                                      <p:cBhvr>
                                        <p:cTn id="26" dur="1000" fill="hold"/>
                                        <p:tgtEl>
                                          <p:spTgt spid="20"/>
                                        </p:tgtEl>
                                        <p:attrNameLst>
                                          <p:attrName>ppt_x</p:attrName>
                                        </p:attrNameLst>
                                      </p:cBhvr>
                                      <p:tavLst>
                                        <p:tav tm="0">
                                          <p:val>
                                            <p:strVal val="#ppt_x"/>
                                          </p:val>
                                        </p:tav>
                                        <p:tav tm="100000">
                                          <p:val>
                                            <p:strVal val="#ppt_x"/>
                                          </p:val>
                                        </p:tav>
                                      </p:tavLst>
                                    </p:anim>
                                    <p:anim calcmode="lin" valueType="num">
                                      <p:cBhvr>
                                        <p:cTn id="2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4" grpId="1"/>
      <p:bldP spid="17"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テキスト ボックス 38">
            <a:extLst>
              <a:ext uri="{FF2B5EF4-FFF2-40B4-BE49-F238E27FC236}">
                <a16:creationId xmlns:a16="http://schemas.microsoft.com/office/drawing/2014/main" id="{EBB9BA03-F82F-4F7D-8A4B-D9019D951B88}"/>
              </a:ext>
            </a:extLst>
          </p:cNvPr>
          <p:cNvSpPr txBox="1"/>
          <p:nvPr/>
        </p:nvSpPr>
        <p:spPr>
          <a:xfrm>
            <a:off x="4296786" y="5021289"/>
            <a:ext cx="462177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下杵の降下により粉末の充填を促す効果。</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ja-JP" altLang="en-US"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p>
          <a:p>
            <a:pPr algn="just"/>
            <a:r>
              <a:rPr lang="ja-JP" altLang="en-US" sz="1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吸引効果がどのように作用しているのか明らかでない。</a:t>
            </a:r>
            <a:endParaRPr lang="en-US" altLang="ja-JP" sz="1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52" name="図 51">
            <a:extLst>
              <a:ext uri="{FF2B5EF4-FFF2-40B4-BE49-F238E27FC236}">
                <a16:creationId xmlns:a16="http://schemas.microsoft.com/office/drawing/2014/main" id="{A274C253-548E-354F-ABE9-B302D3C34D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6873" y="5004586"/>
            <a:ext cx="1435493" cy="953257"/>
          </a:xfrm>
          <a:prstGeom prst="rect">
            <a:avLst/>
          </a:prstGeom>
        </p:spPr>
      </p:pic>
      <p:pic>
        <p:nvPicPr>
          <p:cNvPr id="11" name="Copyright © 2003 HATA TEKKOSHO CO.,LTD. All rights reserved.">
            <a:hlinkClick r:id="" action="ppaction://media"/>
            <a:extLst>
              <a:ext uri="{FF2B5EF4-FFF2-40B4-BE49-F238E27FC236}">
                <a16:creationId xmlns:a16="http://schemas.microsoft.com/office/drawing/2014/main" id="{1FEB20A2-5ECB-9D47-8F1F-90B5D6B0FF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3857"/>
          <a:stretch/>
        </p:blipFill>
        <p:spPr>
          <a:xfrm>
            <a:off x="770022" y="2385914"/>
            <a:ext cx="2973158" cy="2312160"/>
          </a:xfrm>
          <a:prstGeom prst="rect">
            <a:avLst/>
          </a:prstGeom>
          <a:ln w="19050">
            <a:solidFill>
              <a:schemeClr val="tx1"/>
            </a:solidFill>
          </a:ln>
        </p:spPr>
      </p:pic>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a:xfrm>
            <a:off x="0" y="9872"/>
            <a:ext cx="7886700" cy="811289"/>
          </a:xfrm>
        </p:spPr>
        <p:txBody>
          <a:bodyPr>
            <a:normAutofit/>
          </a:bodyPr>
          <a:lstStyle/>
          <a:p>
            <a:r>
              <a:rPr lang="en-US" altLang="ja-JP" dirty="0">
                <a:latin typeface="Arial" panose="020B0604020202020204" pitchFamily="34" charset="0"/>
                <a:cs typeface="Arial" panose="020B0604020202020204" pitchFamily="34" charset="0"/>
              </a:rPr>
              <a:t> </a:t>
            </a:r>
            <a:r>
              <a:rPr lang="ja-JP" altLang="en-US" dirty="0">
                <a:latin typeface="Arial" panose="020B0604020202020204" pitchFamily="34" charset="0"/>
                <a:cs typeface="Arial" panose="020B0604020202020204" pitchFamily="34" charset="0"/>
              </a:rPr>
              <a:t>研究背景</a:t>
            </a:r>
            <a:endParaRPr kumimoji="1" lang="ja-JP" altLang="en-US" dirty="0">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a16="http://schemas.microsoft.com/office/drawing/2014/main" id="{9F61158F-00CB-457E-8228-AF09AF1D6263}"/>
              </a:ext>
            </a:extLst>
          </p:cNvPr>
          <p:cNvSpPr txBox="1"/>
          <p:nvPr/>
        </p:nvSpPr>
        <p:spPr>
          <a:xfrm>
            <a:off x="172916" y="1035280"/>
            <a:ext cx="573041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・粉末金型充填</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8" name="テキスト ボックス 7">
            <a:extLst>
              <a:ext uri="{FF2B5EF4-FFF2-40B4-BE49-F238E27FC236}">
                <a16:creationId xmlns:a16="http://schemas.microsoft.com/office/drawing/2014/main" id="{EBB9BA03-F82F-4F7D-8A4B-D9019D951B88}"/>
              </a:ext>
            </a:extLst>
          </p:cNvPr>
          <p:cNvSpPr txBox="1"/>
          <p:nvPr/>
        </p:nvSpPr>
        <p:spPr>
          <a:xfrm>
            <a:off x="409812" y="1448987"/>
            <a:ext cx="5243135"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錠剤などの成型プロセスの一部。充填の後に圧縮・排出と続く。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充填完了時間の短縮によりプロセスの効率化が期待される。</a:t>
            </a:r>
            <a:endParaRPr lang="en-US" altLang="ja-JP" sz="1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a16="http://schemas.microsoft.com/office/drawing/2014/main" id="{77C5E7A6-F3E0-4A25-8427-7628122BFC25}"/>
              </a:ext>
            </a:extLst>
          </p:cNvPr>
          <p:cNvSpPr/>
          <p:nvPr/>
        </p:nvSpPr>
        <p:spPr>
          <a:xfrm>
            <a:off x="396312" y="1486903"/>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0" name="テキスト ボックス 59">
            <a:extLst>
              <a:ext uri="{FF2B5EF4-FFF2-40B4-BE49-F238E27FC236}">
                <a16:creationId xmlns:a16="http://schemas.microsoft.com/office/drawing/2014/main" id="{8EAFFE6F-35E9-014E-8E40-CE5834C74C7A}"/>
              </a:ext>
            </a:extLst>
          </p:cNvPr>
          <p:cNvSpPr txBox="1"/>
          <p:nvPr/>
        </p:nvSpPr>
        <p:spPr>
          <a:xfrm>
            <a:off x="2221756" y="5860149"/>
            <a:ext cx="1257300" cy="253916"/>
          </a:xfrm>
          <a:prstGeom prst="rect">
            <a:avLst/>
          </a:prstGeom>
          <a:noFill/>
        </p:spPr>
        <p:txBody>
          <a:bodyPr wrap="square" rtlCol="0">
            <a:spAutoFit/>
          </a:bodyPr>
          <a:lstStyle/>
          <a:p>
            <a:pPr algn="ctr"/>
            <a:r>
              <a:rPr lang="en-US" altLang="ja-JP" sz="1050" dirty="0">
                <a:latin typeface="Arial" panose="020B0604020202020204" pitchFamily="34" charset="0"/>
                <a:cs typeface="Arial" panose="020B0604020202020204" pitchFamily="34" charset="0"/>
              </a:rPr>
              <a:t>Tablet</a:t>
            </a:r>
          </a:p>
        </p:txBody>
      </p:sp>
      <p:sp>
        <p:nvSpPr>
          <p:cNvPr id="61" name="テキスト ボックス 60">
            <a:extLst>
              <a:ext uri="{FF2B5EF4-FFF2-40B4-BE49-F238E27FC236}">
                <a16:creationId xmlns:a16="http://schemas.microsoft.com/office/drawing/2014/main" id="{4CB3FBBC-1622-4B4E-B5BD-ABDA3C57AD81}"/>
              </a:ext>
            </a:extLst>
          </p:cNvPr>
          <p:cNvSpPr txBox="1"/>
          <p:nvPr/>
        </p:nvSpPr>
        <p:spPr>
          <a:xfrm>
            <a:off x="543554" y="4754531"/>
            <a:ext cx="3356405" cy="338554"/>
          </a:xfrm>
          <a:prstGeom prst="rect">
            <a:avLst/>
          </a:prstGeom>
          <a:noFill/>
        </p:spPr>
        <p:txBody>
          <a:bodyPr wrap="square" rtlCol="0">
            <a:spAutoFit/>
          </a:bodyPr>
          <a:lstStyle/>
          <a:p>
            <a:pPr algn="ctr"/>
            <a:r>
              <a:rPr lang="en-US" altLang="ja-JP" sz="800" dirty="0">
                <a:latin typeface="Arial" panose="020B0604020202020204" pitchFamily="34" charset="0"/>
                <a:cs typeface="Arial" panose="020B0604020202020204" pitchFamily="34" charset="0"/>
              </a:rPr>
              <a:t>Rotary Tablet Press Machine</a:t>
            </a:r>
          </a:p>
          <a:p>
            <a:pPr algn="ctr"/>
            <a:r>
              <a:rPr lang="en-US" altLang="ja-JP" sz="800" dirty="0">
                <a:latin typeface="Arial" panose="020B0604020202020204" pitchFamily="34" charset="0"/>
                <a:cs typeface="Arial" panose="020B0604020202020204" pitchFamily="34" charset="0"/>
              </a:rPr>
              <a:t>(Copyright © 2003 HATA TEKKOSHO CO.,LTD. All rights reserved.)</a:t>
            </a:r>
            <a:endParaRPr lang="ja-JP" altLang="en-US" sz="800" dirty="0">
              <a:latin typeface="Arial" panose="020B0604020202020204" pitchFamily="34" charset="0"/>
              <a:cs typeface="Arial" panose="020B0604020202020204" pitchFamily="34" charset="0"/>
            </a:endParaRPr>
          </a:p>
        </p:txBody>
      </p:sp>
      <p:sp>
        <p:nvSpPr>
          <p:cNvPr id="38" name="テキスト ボックス 37">
            <a:extLst>
              <a:ext uri="{FF2B5EF4-FFF2-40B4-BE49-F238E27FC236}">
                <a16:creationId xmlns:a16="http://schemas.microsoft.com/office/drawing/2014/main" id="{9F61158F-00CB-457E-8228-AF09AF1D6263}"/>
              </a:ext>
            </a:extLst>
          </p:cNvPr>
          <p:cNvSpPr txBox="1"/>
          <p:nvPr/>
        </p:nvSpPr>
        <p:spPr>
          <a:xfrm>
            <a:off x="4164522" y="4523851"/>
            <a:ext cx="1846148"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・吸引効果</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0" name="正方形/長方形 39">
            <a:extLst>
              <a:ext uri="{FF2B5EF4-FFF2-40B4-BE49-F238E27FC236}">
                <a16:creationId xmlns:a16="http://schemas.microsoft.com/office/drawing/2014/main" id="{77C5E7A6-F3E0-4A25-8427-7628122BFC25}"/>
              </a:ext>
            </a:extLst>
          </p:cNvPr>
          <p:cNvSpPr/>
          <p:nvPr/>
        </p:nvSpPr>
        <p:spPr>
          <a:xfrm>
            <a:off x="4267986" y="5021289"/>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ja-JP" altLang="en-US" sz="1350" dirty="0"/>
          </a:p>
        </p:txBody>
      </p:sp>
      <p:sp>
        <p:nvSpPr>
          <p:cNvPr id="19" name="正方形/長方形 18">
            <a:extLst>
              <a:ext uri="{FF2B5EF4-FFF2-40B4-BE49-F238E27FC236}">
                <a16:creationId xmlns:a16="http://schemas.microsoft.com/office/drawing/2014/main" id="{B7D6DF66-4993-9844-84EC-027CACEED1D6}"/>
              </a:ext>
            </a:extLst>
          </p:cNvPr>
          <p:cNvSpPr/>
          <p:nvPr/>
        </p:nvSpPr>
        <p:spPr>
          <a:xfrm>
            <a:off x="1173228" y="3294443"/>
            <a:ext cx="678011" cy="56058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コネクタ 19">
            <a:extLst>
              <a:ext uri="{FF2B5EF4-FFF2-40B4-BE49-F238E27FC236}">
                <a16:creationId xmlns:a16="http://schemas.microsoft.com/office/drawing/2014/main" id="{3B43C55B-75F1-0E40-B895-5776709CB504}"/>
              </a:ext>
            </a:extLst>
          </p:cNvPr>
          <p:cNvCxnSpPr>
            <a:cxnSpLocks/>
          </p:cNvCxnSpPr>
          <p:nvPr/>
        </p:nvCxnSpPr>
        <p:spPr>
          <a:xfrm flipV="1">
            <a:off x="1851239" y="1806958"/>
            <a:ext cx="4052091" cy="14874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B803D0F6-838D-8A4A-8443-77D09C6BE608}"/>
              </a:ext>
            </a:extLst>
          </p:cNvPr>
          <p:cNvCxnSpPr>
            <a:cxnSpLocks/>
          </p:cNvCxnSpPr>
          <p:nvPr/>
        </p:nvCxnSpPr>
        <p:spPr>
          <a:xfrm>
            <a:off x="1807468" y="3823752"/>
            <a:ext cx="4095862" cy="5022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図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03330" y="1806958"/>
            <a:ext cx="2510008" cy="2510008"/>
          </a:xfrm>
          <a:prstGeom prst="rect">
            <a:avLst/>
          </a:prstGeom>
          <a:ln w="19050">
            <a:solidFill>
              <a:schemeClr val="tx1"/>
            </a:solidFill>
          </a:ln>
        </p:spPr>
      </p:pic>
      <p:sp>
        <p:nvSpPr>
          <p:cNvPr id="13" name="下矢印 12"/>
          <p:cNvSpPr/>
          <p:nvPr/>
        </p:nvSpPr>
        <p:spPr>
          <a:xfrm>
            <a:off x="7645710" y="3630309"/>
            <a:ext cx="299121" cy="56110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コネクタ 17">
            <a:extLst>
              <a:ext uri="{FF2B5EF4-FFF2-40B4-BE49-F238E27FC236}">
                <a16:creationId xmlns:a16="http://schemas.microsoft.com/office/drawing/2014/main" id="{3B43C55B-75F1-0E40-B895-5776709CB504}"/>
              </a:ext>
            </a:extLst>
          </p:cNvPr>
          <p:cNvCxnSpPr>
            <a:cxnSpLocks/>
          </p:cNvCxnSpPr>
          <p:nvPr/>
        </p:nvCxnSpPr>
        <p:spPr>
          <a:xfrm>
            <a:off x="5755637" y="3702451"/>
            <a:ext cx="1018094" cy="1414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テキスト ボックス 6"/>
          <p:cNvSpPr txBox="1"/>
          <p:nvPr/>
        </p:nvSpPr>
        <p:spPr>
          <a:xfrm>
            <a:off x="5322004" y="3155696"/>
            <a:ext cx="433633" cy="646331"/>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下杵</a:t>
            </a:r>
            <a:endParaRPr kumimoji="1" lang="ja-JP" altLang="en-US" dirty="0">
              <a:latin typeface="メイリオ" panose="020B0604030504040204" pitchFamily="50" charset="-128"/>
              <a:ea typeface="メイリオ" panose="020B0604030504040204" pitchFamily="50" charset="-128"/>
            </a:endParaRPr>
          </a:p>
        </p:txBody>
      </p:sp>
      <p:sp>
        <p:nvSpPr>
          <p:cNvPr id="23" name="正方形/長方形 22">
            <a:extLst>
              <a:ext uri="{FF2B5EF4-FFF2-40B4-BE49-F238E27FC236}">
                <a16:creationId xmlns:a16="http://schemas.microsoft.com/office/drawing/2014/main" id="{CC61F4E1-A6D5-4701-A2D3-D5BD879DDD91}"/>
              </a:ext>
            </a:extLst>
          </p:cNvPr>
          <p:cNvSpPr/>
          <p:nvPr/>
        </p:nvSpPr>
        <p:spPr>
          <a:xfrm>
            <a:off x="6359263" y="5873839"/>
            <a:ext cx="2784737" cy="400110"/>
          </a:xfrm>
          <a:prstGeom prst="rect">
            <a:avLst/>
          </a:prstGeom>
        </p:spPr>
        <p:txBody>
          <a:bodyPr wrap="none">
            <a:spAutoFit/>
          </a:bodyPr>
          <a:lstStyle/>
          <a:p>
            <a:r>
              <a:rPr lang="en-US" altLang="ja-JP" sz="1000" dirty="0">
                <a:latin typeface="Arial" panose="020B0604020202020204" pitchFamily="34" charset="0"/>
                <a:cs typeface="Arial" panose="020B0604020202020204" pitchFamily="34" charset="0"/>
              </a:rPr>
              <a:t>[1] S. Jackson, I.C. Sinka, A.C.F. Cocks, 2006</a:t>
            </a:r>
          </a:p>
          <a:p>
            <a:r>
              <a:rPr lang="en-US" altLang="ja-JP" sz="1000" dirty="0">
                <a:latin typeface="Arial" panose="020B0604020202020204" pitchFamily="34" charset="0"/>
                <a:cs typeface="Arial" panose="020B0604020202020204" pitchFamily="34" charset="0"/>
              </a:rPr>
              <a:t>[2] C. –Y. Wu, Y. </a:t>
            </a:r>
            <a:r>
              <a:rPr lang="en-US" altLang="ja-JP" sz="1000" dirty="0" err="1">
                <a:latin typeface="Arial" panose="020B0604020202020204" pitchFamily="34" charset="0"/>
                <a:cs typeface="Arial" panose="020B0604020202020204" pitchFamily="34" charset="0"/>
              </a:rPr>
              <a:t>Guo</a:t>
            </a:r>
            <a:r>
              <a:rPr lang="en-US" altLang="ja-JP" sz="1000" dirty="0">
                <a:latin typeface="Arial" panose="020B0604020202020204" pitchFamily="34" charset="0"/>
                <a:cs typeface="Arial" panose="020B0604020202020204" pitchFamily="34" charset="0"/>
              </a:rPr>
              <a:t>, 2012</a:t>
            </a:r>
          </a:p>
        </p:txBody>
      </p:sp>
    </p:spTree>
    <p:extLst>
      <p:ext uri="{BB962C8B-B14F-4D97-AF65-F5344CB8AC3E}">
        <p14:creationId xmlns:p14="http://schemas.microsoft.com/office/powerpoint/2010/main" val="309045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7"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10" presetClass="entr" presetSubtype="0" fill="hold"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par>
                                <p:cTn id="15" presetID="10"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repeatCount="indefinite" fill="hold" display="0">
                  <p:stCondLst>
                    <p:cond delay="indefinite"/>
                  </p:stCondLst>
                </p:cTn>
                <p:tgtEl>
                  <p:spTgt spid="11"/>
                </p:tgtEl>
              </p:cMediaNode>
            </p:video>
            <p:seq concurrent="1" nextAc="seek">
              <p:cTn id="28" restart="whenNotActive" fill="hold" evtFilter="cancelBubble" nodeType="interactiveSeq">
                <p:stCondLst>
                  <p:cond evt="onClick" delay="0">
                    <p:tgtEl>
                      <p:spTgt spid="11"/>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11"/>
                                        </p:tgtEl>
                                      </p:cBhvr>
                                    </p:cmd>
                                  </p:childTnLst>
                                </p:cTn>
                              </p:par>
                            </p:childTnLst>
                          </p:cTn>
                        </p:par>
                      </p:childTnLst>
                    </p:cTn>
                  </p:par>
                </p:childTnLst>
              </p:cTn>
              <p:nextCondLst>
                <p:cond evt="onClick" delay="0">
                  <p:tgtEl>
                    <p:spTgt spid="11"/>
                  </p:tgtEl>
                </p:cond>
              </p:nextCondLst>
            </p:seq>
          </p:childTnLst>
        </p:cTn>
      </p:par>
    </p:tnLst>
    <p:bldLst>
      <p:bldP spid="13" grpId="0" animBg="1"/>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p:txBody>
          <a:bodyPr>
            <a:normAutofit/>
          </a:bodyPr>
          <a:lstStyle/>
          <a:p>
            <a:r>
              <a:rPr lang="en-US" altLang="ja-JP" dirty="0"/>
              <a:t> </a:t>
            </a:r>
            <a:r>
              <a:rPr lang="ja-JP" altLang="en-US" dirty="0"/>
              <a:t>先行研究・本研究の目的</a:t>
            </a:r>
            <a:endParaRPr kumimoji="1" lang="ja-JP" altLang="en-US" dirty="0"/>
          </a:p>
        </p:txBody>
      </p:sp>
      <p:sp>
        <p:nvSpPr>
          <p:cNvPr id="8" name="テキスト ボックス 7">
            <a:extLst>
              <a:ext uri="{FF2B5EF4-FFF2-40B4-BE49-F238E27FC236}">
                <a16:creationId xmlns:a16="http://schemas.microsoft.com/office/drawing/2014/main" id="{EBB9BA03-F82F-4F7D-8A4B-D9019D951B88}"/>
              </a:ext>
            </a:extLst>
          </p:cNvPr>
          <p:cNvSpPr txBox="1"/>
          <p:nvPr/>
        </p:nvSpPr>
        <p:spPr>
          <a:xfrm>
            <a:off x="451839" y="1475511"/>
            <a:ext cx="6168037"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下杵の降下はその上部と粉末の間に低圧領域をつくりしていることが実験により明らかになった。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2DFC3633-BC81-47E0-B028-6FEFC1104494}"/>
              </a:ext>
            </a:extLst>
          </p:cNvPr>
          <p:cNvSpPr txBox="1"/>
          <p:nvPr/>
        </p:nvSpPr>
        <p:spPr>
          <a:xfrm>
            <a:off x="446869" y="2459467"/>
            <a:ext cx="6173007"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下杵の降下速度が大きくなるほど発生する低圧が大きくなるため、充填効率が上昇することが示唆されている。</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[2]</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a16="http://schemas.microsoft.com/office/drawing/2014/main" id="{974C79EA-8A63-4D4B-8A89-C03D922E2A75}"/>
              </a:ext>
            </a:extLst>
          </p:cNvPr>
          <p:cNvSpPr/>
          <p:nvPr/>
        </p:nvSpPr>
        <p:spPr>
          <a:xfrm>
            <a:off x="411320" y="2505077"/>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a16="http://schemas.microsoft.com/office/drawing/2014/main" id="{D8C0B001-A0D6-A14F-A918-6EE4BF3F64D0}"/>
              </a:ext>
            </a:extLst>
          </p:cNvPr>
          <p:cNvSpPr txBox="1"/>
          <p:nvPr/>
        </p:nvSpPr>
        <p:spPr>
          <a:xfrm>
            <a:off x="146149" y="1020831"/>
            <a:ext cx="6473727" cy="461665"/>
          </a:xfrm>
          <a:prstGeom prst="rect">
            <a:avLst/>
          </a:prstGeom>
          <a:noFill/>
        </p:spPr>
        <p:txBody>
          <a:bodyPr wrap="square" rtlCol="0">
            <a:spAutoFit/>
          </a:bodyPr>
          <a:lstStyle/>
          <a:p>
            <a:r>
              <a:rPr lang="ja-JP" altLang="en-US" sz="2400" dirty="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吸引効果は低圧を発生させる</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7698C3BB-716A-AE45-89BB-89A7A0FA5B91}"/>
              </a:ext>
            </a:extLst>
          </p:cNvPr>
          <p:cNvSpPr txBox="1"/>
          <p:nvPr/>
        </p:nvSpPr>
        <p:spPr>
          <a:xfrm>
            <a:off x="146149" y="2013072"/>
            <a:ext cx="6473727" cy="461665"/>
          </a:xfrm>
          <a:prstGeom prst="rect">
            <a:avLst/>
          </a:prstGeom>
          <a:noFill/>
        </p:spPr>
        <p:txBody>
          <a:bodyPr wrap="square" rtlCol="0">
            <a:spAutoFit/>
          </a:bodyPr>
          <a:lstStyle/>
          <a:p>
            <a:r>
              <a:rPr lang="ja-JP" altLang="en-US" sz="2400" dirty="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下杵の降下速度が鍵</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0" name="テキスト ボックス 19">
            <a:extLst>
              <a:ext uri="{FF2B5EF4-FFF2-40B4-BE49-F238E27FC236}">
                <a16:creationId xmlns:a16="http://schemas.microsoft.com/office/drawing/2014/main" id="{219E252F-03A8-42CE-878E-AC551457500E}"/>
              </a:ext>
            </a:extLst>
          </p:cNvPr>
          <p:cNvSpPr txBox="1"/>
          <p:nvPr/>
        </p:nvSpPr>
        <p:spPr>
          <a:xfrm>
            <a:off x="681746" y="4647131"/>
            <a:ext cx="7543184" cy="1077218"/>
          </a:xfrm>
          <a:prstGeom prst="rect">
            <a:avLst/>
          </a:prstGeom>
          <a:noFill/>
        </p:spPr>
        <p:txBody>
          <a:bodyPr wrap="square" rtlCol="0">
            <a:spAutoFit/>
          </a:bodyPr>
          <a:lstStyle/>
          <a:p>
            <a:r>
              <a:rPr lang="ja-JP" altLang="en-US"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吸引効果の作用を数値シミュレーションを用いて分析する</a:t>
            </a:r>
            <a:endParaRPr lang="en-US" altLang="ja-JP"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6" name="正方形/長方形 15">
            <a:extLst>
              <a:ext uri="{FF2B5EF4-FFF2-40B4-BE49-F238E27FC236}">
                <a16:creationId xmlns:a16="http://schemas.microsoft.com/office/drawing/2014/main" id="{51E3F494-DFEB-4B7B-BF5D-6DC364459FDF}"/>
              </a:ext>
            </a:extLst>
          </p:cNvPr>
          <p:cNvSpPr/>
          <p:nvPr/>
        </p:nvSpPr>
        <p:spPr>
          <a:xfrm>
            <a:off x="410869" y="1512241"/>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9" name="テキスト ボックス 28">
            <a:extLst>
              <a:ext uri="{FF2B5EF4-FFF2-40B4-BE49-F238E27FC236}">
                <a16:creationId xmlns:a16="http://schemas.microsoft.com/office/drawing/2014/main" id="{7698C3BB-716A-AE45-89BB-89A7A0FA5B91}"/>
              </a:ext>
            </a:extLst>
          </p:cNvPr>
          <p:cNvSpPr txBox="1"/>
          <p:nvPr/>
        </p:nvSpPr>
        <p:spPr>
          <a:xfrm>
            <a:off x="146149" y="4050906"/>
            <a:ext cx="7482385" cy="461665"/>
          </a:xfrm>
          <a:prstGeom prst="rect">
            <a:avLst/>
          </a:prstGeom>
          <a:noFill/>
        </p:spPr>
        <p:txBody>
          <a:bodyPr wrap="square" rtlCol="0">
            <a:spAutoFit/>
          </a:bodyPr>
          <a:lstStyle/>
          <a:p>
            <a:r>
              <a:rPr lang="ja-JP" altLang="en-US" sz="2400" dirty="0">
                <a:solidFill>
                  <a:srgbClr val="32AE33"/>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本研究の目的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9" name="正方形/長方形 18">
            <a:extLst>
              <a:ext uri="{FF2B5EF4-FFF2-40B4-BE49-F238E27FC236}">
                <a16:creationId xmlns:a16="http://schemas.microsoft.com/office/drawing/2014/main" id="{CC61F4E1-A6D5-4701-A2D3-D5BD879DDD91}"/>
              </a:ext>
            </a:extLst>
          </p:cNvPr>
          <p:cNvSpPr/>
          <p:nvPr/>
        </p:nvSpPr>
        <p:spPr>
          <a:xfrm>
            <a:off x="6359263" y="5873839"/>
            <a:ext cx="2784737" cy="400110"/>
          </a:xfrm>
          <a:prstGeom prst="rect">
            <a:avLst/>
          </a:prstGeom>
        </p:spPr>
        <p:txBody>
          <a:bodyPr wrap="none">
            <a:spAutoFit/>
          </a:bodyPr>
          <a:lstStyle/>
          <a:p>
            <a:r>
              <a:rPr lang="en-US" altLang="ja-JP" sz="1000" dirty="0">
                <a:latin typeface="Arial" panose="020B0604020202020204" pitchFamily="34" charset="0"/>
                <a:cs typeface="Arial" panose="020B0604020202020204" pitchFamily="34" charset="0"/>
              </a:rPr>
              <a:t>[1] S. Jackson, I.C. Sinka, A.C.F. Cocks, 2006</a:t>
            </a:r>
          </a:p>
          <a:p>
            <a:r>
              <a:rPr lang="en-US" altLang="ja-JP" sz="1000" dirty="0">
                <a:latin typeface="Arial" panose="020B0604020202020204" pitchFamily="34" charset="0"/>
                <a:cs typeface="Arial" panose="020B0604020202020204" pitchFamily="34" charset="0"/>
              </a:rPr>
              <a:t>[2] C. –Y. Wu, Y. </a:t>
            </a:r>
            <a:r>
              <a:rPr lang="en-US" altLang="ja-JP" sz="1000" dirty="0" err="1">
                <a:latin typeface="Arial" panose="020B0604020202020204" pitchFamily="34" charset="0"/>
                <a:cs typeface="Arial" panose="020B0604020202020204" pitchFamily="34" charset="0"/>
              </a:rPr>
              <a:t>Guo</a:t>
            </a:r>
            <a:r>
              <a:rPr lang="en-US" altLang="ja-JP" sz="1000" dirty="0">
                <a:latin typeface="Arial" panose="020B0604020202020204" pitchFamily="34" charset="0"/>
                <a:cs typeface="Arial" panose="020B0604020202020204" pitchFamily="34" charset="0"/>
              </a:rPr>
              <a:t>, 2012</a:t>
            </a:r>
          </a:p>
        </p:txBody>
      </p:sp>
      <p:sp>
        <p:nvSpPr>
          <p:cNvPr id="21" name="テキスト ボックス 20">
            <a:extLst>
              <a:ext uri="{FF2B5EF4-FFF2-40B4-BE49-F238E27FC236}">
                <a16:creationId xmlns:a16="http://schemas.microsoft.com/office/drawing/2014/main" id="{2DFC3633-BC81-47E0-B028-6FEFC1104494}"/>
              </a:ext>
            </a:extLst>
          </p:cNvPr>
          <p:cNvSpPr txBox="1"/>
          <p:nvPr/>
        </p:nvSpPr>
        <p:spPr>
          <a:xfrm>
            <a:off x="446869" y="3516527"/>
            <a:ext cx="6173007" cy="307777"/>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実験ではセンサの干渉や現象の観測の難しさのため現象の分析が難しい。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2" name="正方形/長方形 21">
            <a:extLst>
              <a:ext uri="{FF2B5EF4-FFF2-40B4-BE49-F238E27FC236}">
                <a16:creationId xmlns:a16="http://schemas.microsoft.com/office/drawing/2014/main" id="{974C79EA-8A63-4D4B-8A89-C03D922E2A75}"/>
              </a:ext>
            </a:extLst>
          </p:cNvPr>
          <p:cNvSpPr/>
          <p:nvPr/>
        </p:nvSpPr>
        <p:spPr>
          <a:xfrm>
            <a:off x="411320" y="3565011"/>
            <a:ext cx="36000" cy="216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E35457"/>
              </a:solidFill>
              <a:latin typeface="Arial" panose="020B0604020202020204" pitchFamily="34" charset="0"/>
              <a:cs typeface="Arial" panose="020B0604020202020204" pitchFamily="34" charset="0"/>
            </a:endParaRPr>
          </a:p>
        </p:txBody>
      </p:sp>
      <p:sp>
        <p:nvSpPr>
          <p:cNvPr id="23" name="テキスト ボックス 22">
            <a:extLst>
              <a:ext uri="{FF2B5EF4-FFF2-40B4-BE49-F238E27FC236}">
                <a16:creationId xmlns:a16="http://schemas.microsoft.com/office/drawing/2014/main" id="{7698C3BB-716A-AE45-89BB-89A7A0FA5B91}"/>
              </a:ext>
            </a:extLst>
          </p:cNvPr>
          <p:cNvSpPr txBox="1"/>
          <p:nvPr/>
        </p:nvSpPr>
        <p:spPr>
          <a:xfrm>
            <a:off x="146149" y="3073006"/>
            <a:ext cx="6473727"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実験による分析が難しい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18" name="図 17">
            <a:extLst>
              <a:ext uri="{FF2B5EF4-FFF2-40B4-BE49-F238E27FC236}">
                <a16:creationId xmlns:a16="http://schemas.microsoft.com/office/drawing/2014/main" id="{F1AC2105-0F59-4A46-9E16-210D44C4474F}"/>
              </a:ext>
            </a:extLst>
          </p:cNvPr>
          <p:cNvPicPr>
            <a:picLocks noChangeAspect="1"/>
          </p:cNvPicPr>
          <p:nvPr/>
        </p:nvPicPr>
        <p:blipFill rotWithShape="1">
          <a:blip r:embed="rId3">
            <a:extLst>
              <a:ext uri="{28A0092B-C50C-407E-A947-70E740481C1C}">
                <a14:useLocalDpi xmlns:a14="http://schemas.microsoft.com/office/drawing/2010/main" val="0"/>
              </a:ext>
            </a:extLst>
          </a:blip>
          <a:srcRect l="9814" r="10051"/>
          <a:stretch/>
        </p:blipFill>
        <p:spPr>
          <a:xfrm>
            <a:off x="6881012" y="1391408"/>
            <a:ext cx="2011376" cy="2510008"/>
          </a:xfrm>
          <a:prstGeom prst="rect">
            <a:avLst/>
          </a:prstGeom>
          <a:ln w="19050">
            <a:solidFill>
              <a:schemeClr val="tx1"/>
            </a:solidFill>
          </a:ln>
        </p:spPr>
      </p:pic>
    </p:spTree>
    <p:extLst>
      <p:ext uri="{BB962C8B-B14F-4D97-AF65-F5344CB8AC3E}">
        <p14:creationId xmlns:p14="http://schemas.microsoft.com/office/powerpoint/2010/main" val="3817120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BC4F318-0487-4D8B-B3CF-769324A6C991}"/>
              </a:ext>
            </a:extLst>
          </p:cNvPr>
          <p:cNvSpPr>
            <a:spLocks noGrp="1"/>
          </p:cNvSpPr>
          <p:nvPr>
            <p:ph type="title"/>
          </p:nvPr>
        </p:nvSpPr>
        <p:spPr/>
        <p:txBody>
          <a:bodyPr>
            <a:normAutofit/>
          </a:bodyPr>
          <a:lstStyle/>
          <a:p>
            <a:r>
              <a:rPr kumimoji="1" lang="en-US" altLang="ja-JP" dirty="0"/>
              <a:t> </a:t>
            </a:r>
            <a:r>
              <a:rPr lang="ja-JP" altLang="en-US" dirty="0"/>
              <a:t>解析条件</a:t>
            </a:r>
            <a:endParaRPr kumimoji="1" lang="ja-JP" altLang="en-US" dirty="0"/>
          </a:p>
        </p:txBody>
      </p:sp>
      <p:sp>
        <p:nvSpPr>
          <p:cNvPr id="8" name="テキスト ボックス 7">
            <a:extLst>
              <a:ext uri="{FF2B5EF4-FFF2-40B4-BE49-F238E27FC236}">
                <a16:creationId xmlns:a16="http://schemas.microsoft.com/office/drawing/2014/main" id="{8040607D-C2AF-4B1D-8B0F-8EE53AB94E73}"/>
              </a:ext>
            </a:extLst>
          </p:cNvPr>
          <p:cNvSpPr txBox="1"/>
          <p:nvPr/>
        </p:nvSpPr>
        <p:spPr>
          <a:xfrm>
            <a:off x="260571" y="1233150"/>
            <a:ext cx="8582092" cy="830997"/>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下杵の降下速度をパラメータとし</a:t>
            </a:r>
            <a:r>
              <a:rPr lang="en-US" altLang="ja-JP" sz="2400" dirty="0">
                <a:latin typeface="Arial" panose="020B0604020202020204" pitchFamily="34" charset="0"/>
                <a:ea typeface="メイリオ" panose="020B0604030504040204" pitchFamily="50" charset="-128"/>
                <a:cs typeface="Arial" panose="020B0604020202020204" pitchFamily="34" charset="0"/>
              </a:rPr>
              <a:t>100, 200, …, 700 mm/s </a:t>
            </a:r>
            <a:r>
              <a:rPr lang="ja-JP" altLang="en-US" sz="2400" dirty="0">
                <a:latin typeface="Arial" panose="020B0604020202020204" pitchFamily="34" charset="0"/>
                <a:ea typeface="メイリオ" panose="020B0604030504040204" pitchFamily="50" charset="-128"/>
                <a:cs typeface="Arial" panose="020B0604020202020204" pitchFamily="34" charset="0"/>
              </a:rPr>
              <a:t>の</a:t>
            </a:r>
            <a:r>
              <a:rPr lang="en-US" altLang="ja-JP" sz="2400" dirty="0">
                <a:latin typeface="Arial" panose="020B0604020202020204" pitchFamily="34" charset="0"/>
                <a:ea typeface="メイリオ" panose="020B0604030504040204" pitchFamily="50" charset="-128"/>
                <a:cs typeface="Arial" panose="020B0604020202020204" pitchFamily="34" charset="0"/>
              </a:rPr>
              <a:t>7</a:t>
            </a:r>
            <a:r>
              <a:rPr lang="ja-JP" altLang="en-US" sz="2400" dirty="0">
                <a:latin typeface="Arial" panose="020B0604020202020204" pitchFamily="34" charset="0"/>
                <a:ea typeface="メイリオ" panose="020B0604030504040204" pitchFamily="50" charset="-128"/>
                <a:cs typeface="Arial" panose="020B0604020202020204" pitchFamily="34" charset="0"/>
              </a:rPr>
              <a:t>ケースを比較</a:t>
            </a:r>
          </a:p>
        </p:txBody>
      </p:sp>
      <mc:AlternateContent xmlns:mc="http://schemas.openxmlformats.org/markup-compatibility/2006" xmlns:a14="http://schemas.microsoft.com/office/drawing/2010/main">
        <mc:Choice Requires="a14">
          <p:graphicFrame>
            <p:nvGraphicFramePr>
              <p:cNvPr id="21" name="表 20">
                <a:extLst>
                  <a:ext uri="{FF2B5EF4-FFF2-40B4-BE49-F238E27FC236}">
                    <a16:creationId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1054614853"/>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val="20000"/>
                        </a:ext>
                      </a:extLst>
                    </a:gridCol>
                    <a:gridCol w="1171053">
                      <a:extLst>
                        <a:ext uri="{9D8B030D-6E8A-4147-A177-3AD203B41FA5}">
                          <a16:colId xmlns:a16="http://schemas.microsoft.com/office/drawing/2014/main" val="20001"/>
                        </a:ext>
                      </a:extLst>
                    </a:gridCol>
                  </a:tblGrid>
                  <a:tr h="224575">
                    <a:tc gridSpan="2">
                      <a:txBody>
                        <a:bodyPr/>
                        <a:lstStyle/>
                        <a:p>
                          <a:pPr algn="ctr" fontAlgn="ctr"/>
                          <a:r>
                            <a:rPr lang="en-US" sz="1000" u="sng" strike="noStrike" dirty="0">
                              <a:effectLst/>
                              <a:latin typeface="+mn-lt"/>
                            </a:rPr>
                            <a:t>Gas</a:t>
                          </a:r>
                          <a:r>
                            <a:rPr lang="ja-JP" altLang="en-US" sz="1000" u="sng" strike="noStrike" dirty="0">
                              <a:effectLst/>
                              <a:latin typeface="+mn-lt"/>
                            </a:rPr>
                            <a:t> </a:t>
                          </a:r>
                          <a:r>
                            <a:rPr lang="en-US" altLang="ja-JP" sz="1000" u="sng" strike="noStrike" dirty="0">
                              <a:effectLst/>
                              <a:latin typeface="+mn-lt"/>
                            </a:rPr>
                            <a:t>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val="10000"/>
                      </a:ext>
                    </a:extLst>
                  </a:tr>
                  <a:tr h="178886">
                    <a:tc>
                      <a:txBody>
                        <a:bodyPr/>
                        <a:lstStyle/>
                        <a:p>
                          <a:pPr algn="ctr" fontAlgn="ctr"/>
                          <a:r>
                            <a:rPr lang="en-US" sz="1000" u="none" strike="noStrike" dirty="0">
                              <a:effectLst/>
                              <a:latin typeface="+mn-lt"/>
                            </a:rPr>
                            <a:t> 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14:m>
                            <m:oMath xmlns:m="http://schemas.openxmlformats.org/officeDocument/2006/math">
                              <m:r>
                                <a:rPr lang="en-US" altLang="ja-JP" sz="1000" u="none" strike="noStrike" dirty="0" smtClean="0">
                                  <a:effectLst/>
                                  <a:latin typeface="Cambria Math" panose="02040503050406030204" pitchFamily="18" charset="0"/>
                                </a:rPr>
                                <m:t> 1.8×</m:t>
                              </m:r>
                              <m:sSup>
                                <m:sSupPr>
                                  <m:ctrlPr>
                                    <a:rPr lang="en-US" altLang="ja-JP" sz="1000" i="1" u="none" strike="noStrike" dirty="0" smtClean="0">
                                      <a:effectLst/>
                                      <a:latin typeface="Cambria Math" panose="02040503050406030204" pitchFamily="18" charset="0"/>
                                    </a:rPr>
                                  </m:ctrlPr>
                                </m:sSupPr>
                                <m:e>
                                  <m:r>
                                    <a:rPr lang="en-US" altLang="ja-JP" sz="1000" u="none" strike="noStrike" dirty="0" smtClean="0">
                                      <a:effectLst/>
                                      <a:latin typeface="Cambria Math" panose="02040503050406030204" pitchFamily="18" charset="0"/>
                                    </a:rPr>
                                    <m:t>10</m:t>
                                  </m:r>
                                </m:e>
                                <m:sup>
                                  <m:r>
                                    <a:rPr lang="en-US" altLang="ja-JP" sz="1000" u="none" strike="noStrike" dirty="0" smtClean="0">
                                      <a:effectLst/>
                                      <a:latin typeface="Cambria Math" panose="02040503050406030204" pitchFamily="18" charset="0"/>
                                    </a:rPr>
                                    <m:t>−5</m:t>
                                  </m:r>
                                </m:sup>
                              </m:sSup>
                            </m:oMath>
                          </a14:m>
                          <a:r>
                            <a:rPr lang="en-US" altLang="ja-JP" sz="1000" u="none" strike="noStrike" dirty="0">
                              <a:effectLst/>
                              <a:latin typeface="+mn-lt"/>
                            </a:rPr>
                            <a:t> Pa</a:t>
                          </a:r>
                          <a:r>
                            <a:rPr lang="ja-JP" altLang="en-US" sz="1000" u="none" strike="noStrike" dirty="0">
                              <a:effectLst/>
                              <a:latin typeface="+mn-lt"/>
                            </a:rPr>
                            <a:t>・</a:t>
                          </a:r>
                          <a:r>
                            <a:rPr lang="en-US" altLang="ja-JP" sz="1000" u="none" strike="noStrike" dirty="0">
                              <a:effectLst/>
                              <a:latin typeface="+mn-lt"/>
                            </a:rPr>
                            <a:t>s</a:t>
                          </a:r>
                          <a:endParaRPr lang="en-US" altLang="ja-JP"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1"/>
                      </a:ext>
                    </a:extLst>
                  </a:tr>
                  <a:tr h="176982">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177799">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424046096"/>
                      </a:ext>
                    </a:extLst>
                  </a:tr>
                  <a:tr h="176982">
                    <a:tc>
                      <a:txBody>
                        <a:bodyPr/>
                        <a:lstStyle/>
                        <a:p>
                          <a:pPr algn="ctr" fontAlgn="ctr"/>
                          <a:r>
                            <a:rPr lang="en-US" sz="1000" u="none" strike="noStrike" dirty="0">
                              <a:effectLst/>
                              <a:latin typeface="+mn-lt"/>
                            </a:rPr>
                            <a:t> Spring constant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r h="176982">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8"/>
                      </a:ext>
                    </a:extLst>
                  </a:tr>
                </a:tbl>
              </a:graphicData>
            </a:graphic>
          </p:graphicFrame>
        </mc:Choice>
        <mc:Fallback xmlns="">
          <p:graphicFrame>
            <p:nvGraphicFramePr>
              <p:cNvPr id="21" name="表 20">
                <a:extLst>
                  <a:ext uri="{FF2B5EF4-FFF2-40B4-BE49-F238E27FC236}">
                    <a16:creationId xmlns:a16="http://schemas.microsoft.com/office/drawing/2014/main" xmlns="" xmlns:a14="http://schemas.microsoft.com/office/drawing/2010/main" id="{3903F68F-6E4E-46A7-871F-1AAE90C3CC5B}"/>
                  </a:ext>
                </a:extLst>
              </p:cNvPr>
              <p:cNvGraphicFramePr>
                <a:graphicFrameLocks noGrp="1"/>
              </p:cNvGraphicFramePr>
              <p:nvPr>
                <p:extLst>
                  <p:ext uri="{D42A27DB-BD31-4B8C-83A1-F6EECF244321}">
                    <p14:modId xmlns:p14="http://schemas.microsoft.com/office/powerpoint/2010/main" val="1054614853"/>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xmlns="" xmlns:a14="http://schemas.microsoft.com/office/drawing/2010/main" val="20000"/>
                        </a:ext>
                      </a:extLst>
                    </a:gridCol>
                    <a:gridCol w="1171053">
                      <a:extLst>
                        <a:ext uri="{9D8B030D-6E8A-4147-A177-3AD203B41FA5}">
                          <a16:colId xmlns:a16="http://schemas.microsoft.com/office/drawing/2014/main" xmlns="" xmlns:a14="http://schemas.microsoft.com/office/drawing/2010/main" val="20001"/>
                        </a:ext>
                      </a:extLst>
                    </a:gridCol>
                  </a:tblGrid>
                  <a:tr h="224575">
                    <a:tc gridSpan="2">
                      <a:txBody>
                        <a:bodyPr/>
                        <a:lstStyle/>
                        <a:p>
                          <a:pPr algn="ctr" fontAlgn="ctr"/>
                          <a:r>
                            <a:rPr lang="en-US" sz="1000" u="sng" strike="noStrike" dirty="0">
                              <a:effectLst/>
                              <a:latin typeface="+mn-lt"/>
                            </a:rPr>
                            <a:t>Gas</a:t>
                          </a:r>
                          <a:r>
                            <a:rPr lang="ja-JP" altLang="en-US" sz="1000" u="sng" strike="noStrike" dirty="0">
                              <a:effectLst/>
                              <a:latin typeface="+mn-lt"/>
                            </a:rPr>
                            <a:t> </a:t>
                          </a:r>
                          <a:r>
                            <a:rPr lang="en-US" altLang="ja-JP" sz="1000" u="sng" strike="noStrike" dirty="0">
                              <a:effectLst/>
                              <a:latin typeface="+mn-lt"/>
                            </a:rPr>
                            <a:t>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xmlns="" xmlns:a14="http://schemas.microsoft.com/office/drawing/2010/main" val="10000"/>
                      </a:ext>
                    </a:extLst>
                  </a:tr>
                  <a:tr h="178886">
                    <a:tc>
                      <a:txBody>
                        <a:bodyPr/>
                        <a:lstStyle/>
                        <a:p>
                          <a:pPr algn="ctr" fontAlgn="ctr"/>
                          <a:r>
                            <a:rPr lang="en-US" sz="1000" u="none" strike="noStrike" dirty="0">
                              <a:effectLst/>
                              <a:latin typeface="+mn-lt"/>
                            </a:rPr>
                            <a:t> 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endParaRPr lang="ja-JP"/>
                        </a:p>
                      </a:txBody>
                      <a:tcPr marL="7144" marR="7144" marT="7144" marB="0" anchor="ctr">
                        <a:blipFill rotWithShape="0">
                          <a:blip r:embed="rId4"/>
                          <a:stretch>
                            <a:fillRect l="-100521" t="-134483" r="-1042" b="-744828"/>
                          </a:stretch>
                        </a:blipFill>
                      </a:tcPr>
                    </a:tc>
                    <a:extLst>
                      <a:ext uri="{0D108BD9-81ED-4DB2-BD59-A6C34878D82A}">
                        <a16:rowId xmlns:a16="http://schemas.microsoft.com/office/drawing/2014/main" xmlns="" xmlns:a14="http://schemas.microsoft.com/office/drawing/2010/main" val="10001"/>
                      </a:ext>
                    </a:extLst>
                  </a:tr>
                  <a:tr h="176982">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a:t>
                          </a:r>
                          <a:r>
                            <a:rPr lang="en-US" altLang="ja-JP" sz="1000" u="none" strike="noStrike" dirty="0" smtClean="0">
                              <a:effectLst/>
                              <a:latin typeface="+mn-lt"/>
                            </a:rPr>
                            <a:t>kg/m</a:t>
                          </a:r>
                          <a:r>
                            <a:rPr lang="en-US" altLang="ja-JP" sz="1000" u="none" strike="noStrike" baseline="30000" dirty="0" smtClean="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 xmlns:a14="http://schemas.microsoft.com/office/drawing/2010/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xmlns="" xmlns:a14="http://schemas.microsoft.com/office/drawing/2010/main" val="10003"/>
                      </a:ext>
                    </a:extLst>
                  </a:tr>
                  <a:tr h="177799">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smtClean="0">
                              <a:effectLst/>
                              <a:latin typeface="+mn-lt"/>
                            </a:rPr>
                            <a:t>kg/m</a:t>
                          </a:r>
                          <a:r>
                            <a:rPr lang="en-US" altLang="ja-JP" sz="1000" u="none" strike="noStrike" baseline="30000" dirty="0" smtClean="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xmlns:a14="http://schemas.microsoft.com/office/drawing/2010/main" val="1424046096"/>
                      </a:ext>
                    </a:extLst>
                  </a:tr>
                  <a:tr h="176982">
                    <a:tc>
                      <a:txBody>
                        <a:bodyPr/>
                        <a:lstStyle/>
                        <a:p>
                          <a:pPr algn="ctr" fontAlgn="ctr"/>
                          <a:r>
                            <a:rPr lang="en-US" sz="1000" u="none" strike="noStrike" dirty="0">
                              <a:effectLst/>
                              <a:latin typeface="+mn-lt"/>
                            </a:rPr>
                            <a:t> Spring constant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a:t>
                          </a:r>
                          <a:r>
                            <a:rPr lang="en-US" sz="1000" u="none" strike="noStrike" baseline="0" dirty="0" smtClean="0">
                              <a:effectLst/>
                              <a:latin typeface="+mn-lt"/>
                            </a:rPr>
                            <a:t>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xmlns:a14="http://schemas.microsoft.com/office/drawing/2010/main" val="10006"/>
                      </a:ext>
                    </a:extLst>
                  </a:tr>
                  <a:tr h="311944">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xmlns:a14="http://schemas.microsoft.com/office/drawing/2010/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xmlns:a14="http://schemas.microsoft.com/office/drawing/2010/main" val="10008"/>
                      </a:ext>
                    </a:extLst>
                  </a:tr>
                </a:tbl>
              </a:graphicData>
            </a:graphic>
          </p:graphicFrame>
        </mc:Fallback>
      </mc:AlternateContent>
      <p:graphicFrame>
        <p:nvGraphicFramePr>
          <p:cNvPr id="22" name="表 21">
            <a:extLst>
              <a:ext uri="{FF2B5EF4-FFF2-40B4-BE49-F238E27FC236}">
                <a16:creationId xmlns:a16="http://schemas.microsoft.com/office/drawing/2014/main" id="{2270D655-C87F-499B-A725-356B0D4CC172}"/>
              </a:ext>
            </a:extLst>
          </p:cNvPr>
          <p:cNvGraphicFramePr>
            <a:graphicFrameLocks noGrp="1"/>
          </p:cNvGraphicFramePr>
          <p:nvPr>
            <p:extLst>
              <p:ext uri="{D42A27DB-BD31-4B8C-83A1-F6EECF244321}">
                <p14:modId xmlns:p14="http://schemas.microsoft.com/office/powerpoint/2010/main" val="2485849116"/>
              </p:ext>
            </p:extLst>
          </p:nvPr>
        </p:nvGraphicFramePr>
        <p:xfrm>
          <a:off x="945474" y="4451008"/>
          <a:ext cx="1427460" cy="1390812"/>
        </p:xfrm>
        <a:graphic>
          <a:graphicData uri="http://schemas.openxmlformats.org/drawingml/2006/table">
            <a:tbl>
              <a:tblPr>
                <a:tableStyleId>{8EC20E35-A176-4012-BC5E-935CFFF8708E}</a:tableStyleId>
              </a:tblPr>
              <a:tblGrid>
                <a:gridCol w="713730">
                  <a:extLst>
                    <a:ext uri="{9D8B030D-6E8A-4147-A177-3AD203B41FA5}">
                      <a16:colId xmlns:a16="http://schemas.microsoft.com/office/drawing/2014/main" val="20000"/>
                    </a:ext>
                  </a:extLst>
                </a:gridCol>
                <a:gridCol w="713730">
                  <a:extLst>
                    <a:ext uri="{9D8B030D-6E8A-4147-A177-3AD203B41FA5}">
                      <a16:colId xmlns:a16="http://schemas.microsoft.com/office/drawing/2014/main" val="20001"/>
                    </a:ext>
                  </a:extLst>
                </a:gridCol>
              </a:tblGrid>
              <a:tr h="25951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sz="1000" u="none" strike="noStrike" dirty="0">
                          <a:effectLst/>
                        </a:rPr>
                        <a:t>Diameter</a:t>
                      </a:r>
                      <a:endParaRPr lang="en-US" altLang="ja-JP" sz="1000" u="none" strike="noStrike" dirty="0">
                        <a:effectLst/>
                      </a:endParaRPr>
                    </a:p>
                  </a:txBody>
                  <a:tcPr marL="7144" marR="7144" marT="7144"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rPr>
                        <a:t> 250 μm</a:t>
                      </a:r>
                    </a:p>
                  </a:txBody>
                  <a:tcPr marL="7144" marR="7144" marT="7144" marB="0" anchor="ctr"/>
                </a:tc>
                <a:extLst>
                  <a:ext uri="{0D108BD9-81ED-4DB2-BD59-A6C34878D82A}">
                    <a16:rowId xmlns:a16="http://schemas.microsoft.com/office/drawing/2014/main" val="10001"/>
                  </a:ext>
                </a:extLst>
              </a:tr>
              <a:tr h="260426">
                <a:tc>
                  <a:txBody>
                    <a:bodyPr/>
                    <a:lstStyle/>
                    <a:p>
                      <a:pPr algn="ctr" fontAlgn="ctr"/>
                      <a:r>
                        <a:rPr lang="en-US" sz="1000" u="none" strike="noStrike" dirty="0">
                          <a:effectLst/>
                        </a:rPr>
                        <a:t> Number of particles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500,000</a:t>
                      </a:r>
                      <a:endParaRPr lang="en-US"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3"/>
                  </a:ext>
                </a:extLst>
              </a:tr>
              <a:tr h="295389">
                <a:tc>
                  <a:txBody>
                    <a:bodyPr/>
                    <a:lstStyle/>
                    <a:p>
                      <a:pPr algn="ctr" fontAlgn="ctr"/>
                      <a:r>
                        <a:rPr lang="en-US" sz="1000" u="none" strike="noStrike" dirty="0">
                          <a:effectLst/>
                        </a:rPr>
                        <a:t> System</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Mono-dispersed</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4"/>
                  </a:ext>
                </a:extLst>
              </a:tr>
              <a:tr h="195464">
                <a:tc>
                  <a:txBody>
                    <a:bodyPr/>
                    <a:lstStyle/>
                    <a:p>
                      <a:pPr algn="ctr" fontAlgn="ctr"/>
                      <a:r>
                        <a:rPr lang="en-US" sz="1000" u="none" strike="noStrike">
                          <a:effectLst/>
                        </a:rPr>
                        <a:t> Grid size</a:t>
                      </a:r>
                      <a:endParaRPr lang="en-US" sz="10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0.5 mm</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5"/>
                  </a:ext>
                </a:extLst>
              </a:tr>
              <a:tr h="260426">
                <a:tc>
                  <a:txBody>
                    <a:bodyPr/>
                    <a:lstStyle/>
                    <a:p>
                      <a:pPr algn="ctr" fontAlgn="ctr"/>
                      <a:r>
                        <a:rPr lang="en-US" sz="1000" u="none" strike="noStrike" dirty="0">
                          <a:effectLst/>
                        </a:rPr>
                        <a:t> Calculation time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0.2</a:t>
                      </a:r>
                      <a:r>
                        <a:rPr lang="en-US" altLang="ja-JP" sz="1000" u="none" strike="noStrike" dirty="0">
                          <a:effectLst/>
                        </a:rPr>
                        <a:t>4</a:t>
                      </a:r>
                      <a:r>
                        <a:rPr lang="en-US" sz="1000" u="none" strike="noStrike" dirty="0">
                          <a:effectLst/>
                        </a:rPr>
                        <a:t> 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bl>
          </a:graphicData>
        </a:graphic>
      </p:graphicFrame>
      <p:sp>
        <p:nvSpPr>
          <p:cNvPr id="23" name="テキスト ボックス 22">
            <a:extLst>
              <a:ext uri="{FF2B5EF4-FFF2-40B4-BE49-F238E27FC236}">
                <a16:creationId xmlns:a16="http://schemas.microsoft.com/office/drawing/2014/main" id="{DEBE5114-80D2-4360-8F3D-8BD223D9AD5F}"/>
              </a:ext>
            </a:extLst>
          </p:cNvPr>
          <p:cNvSpPr txBox="1"/>
          <p:nvPr/>
        </p:nvSpPr>
        <p:spPr>
          <a:xfrm>
            <a:off x="566408" y="2151316"/>
            <a:ext cx="2151757" cy="276999"/>
          </a:xfrm>
          <a:prstGeom prst="rect">
            <a:avLst/>
          </a:prstGeom>
          <a:noFill/>
        </p:spPr>
        <p:txBody>
          <a:bodyPr wrap="square" rtlCol="0">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物性値</a:t>
            </a:r>
          </a:p>
        </p:txBody>
      </p:sp>
      <p:sp>
        <p:nvSpPr>
          <p:cNvPr id="25" name="テキスト ボックス 24">
            <a:extLst>
              <a:ext uri="{FF2B5EF4-FFF2-40B4-BE49-F238E27FC236}">
                <a16:creationId xmlns:a16="http://schemas.microsoft.com/office/drawing/2014/main" id="{DEBE5114-80D2-4360-8F3D-8BD223D9AD5F}"/>
              </a:ext>
            </a:extLst>
          </p:cNvPr>
          <p:cNvSpPr txBox="1"/>
          <p:nvPr/>
        </p:nvSpPr>
        <p:spPr>
          <a:xfrm>
            <a:off x="945474" y="4174009"/>
            <a:ext cx="1427460" cy="276999"/>
          </a:xfrm>
          <a:prstGeom prst="rect">
            <a:avLst/>
          </a:prstGeom>
          <a:noFill/>
        </p:spPr>
        <p:txBody>
          <a:bodyPr wrap="square" rtlCol="0" anchor="ctr">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計算条件</a:t>
            </a:r>
          </a:p>
        </p:txBody>
      </p:sp>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1076" y="2151316"/>
            <a:ext cx="3203377" cy="3760486"/>
          </a:xfrm>
          <a:prstGeom prst="rect">
            <a:avLst/>
          </a:prstGeom>
        </p:spPr>
      </p:pic>
      <p:pic>
        <p:nvPicPr>
          <p:cNvPr id="5" name="geometr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9511" r="18824"/>
          <a:stretch/>
        </p:blipFill>
        <p:spPr>
          <a:xfrm>
            <a:off x="6353667" y="2176073"/>
            <a:ext cx="2677212" cy="3735729"/>
          </a:xfrm>
          <a:prstGeom prst="rect">
            <a:avLst/>
          </a:prstGeom>
        </p:spPr>
      </p:pic>
    </p:spTree>
    <p:extLst>
      <p:ext uri="{BB962C8B-B14F-4D97-AF65-F5344CB8AC3E}">
        <p14:creationId xmlns:p14="http://schemas.microsoft.com/office/powerpoint/2010/main" val="203006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1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15944" y="1012894"/>
            <a:ext cx="3600000" cy="1800000"/>
          </a:xfrm>
          <a:prstGeom prst="rect">
            <a:avLst/>
          </a:prstGeom>
        </p:spPr>
      </p:pic>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pic>
        <p:nvPicPr>
          <p:cNvPr id="8" name="57">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31423" y="3422139"/>
            <a:ext cx="3600000" cy="1800000"/>
          </a:xfrm>
          <a:prstGeom prst="rect">
            <a:avLst/>
          </a:prstGeom>
        </p:spPr>
      </p:pic>
      <p:sp>
        <p:nvSpPr>
          <p:cNvPr id="20" name="コンテンツ プレースホルダー 5">
            <a:extLst>
              <a:ext uri="{FF2B5EF4-FFF2-40B4-BE49-F238E27FC236}">
                <a16:creationId xmlns:a16="http://schemas.microsoft.com/office/drawing/2014/main" id="{473FB684-98E1-41A2-821E-C6B9A252483F}"/>
              </a:ext>
            </a:extLst>
          </p:cNvPr>
          <p:cNvSpPr txBox="1">
            <a:spLocks/>
          </p:cNvSpPr>
          <p:nvPr/>
        </p:nvSpPr>
        <p:spPr>
          <a:xfrm>
            <a:off x="807404" y="2812894"/>
            <a:ext cx="1815479" cy="3388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100 mm/s</a:t>
            </a:r>
            <a:endParaRPr lang="ja-JP" altLang="en-US" sz="1600" dirty="0">
              <a:ea typeface="メイリオ" panose="020B0604030504040204" pitchFamily="50" charset="-128"/>
            </a:endParaRPr>
          </a:p>
        </p:txBody>
      </p:sp>
      <p:sp>
        <p:nvSpPr>
          <p:cNvPr id="21" name="コンテンツ プレースホルダー 5">
            <a:extLst>
              <a:ext uri="{FF2B5EF4-FFF2-40B4-BE49-F238E27FC236}">
                <a16:creationId xmlns:a16="http://schemas.microsoft.com/office/drawing/2014/main" id="{473FB684-98E1-41A2-821E-C6B9A252483F}"/>
              </a:ext>
            </a:extLst>
          </p:cNvPr>
          <p:cNvSpPr txBox="1">
            <a:spLocks/>
          </p:cNvSpPr>
          <p:nvPr/>
        </p:nvSpPr>
        <p:spPr>
          <a:xfrm>
            <a:off x="2631423" y="2812894"/>
            <a:ext cx="1784522" cy="2160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300 mm/s</a:t>
            </a:r>
            <a:endParaRPr lang="ja-JP" altLang="en-US" sz="1600" dirty="0">
              <a:ea typeface="メイリオ" panose="020B0604030504040204" pitchFamily="50" charset="-128"/>
            </a:endParaRPr>
          </a:p>
        </p:txBody>
      </p:sp>
      <p:sp>
        <p:nvSpPr>
          <p:cNvPr id="22" name="コンテンツ プレースホルダー 5">
            <a:extLst>
              <a:ext uri="{FF2B5EF4-FFF2-40B4-BE49-F238E27FC236}">
                <a16:creationId xmlns:a16="http://schemas.microsoft.com/office/drawing/2014/main" id="{473FB684-98E1-41A2-821E-C6B9A252483F}"/>
              </a:ext>
            </a:extLst>
          </p:cNvPr>
          <p:cNvSpPr txBox="1">
            <a:spLocks/>
          </p:cNvSpPr>
          <p:nvPr/>
        </p:nvSpPr>
        <p:spPr>
          <a:xfrm>
            <a:off x="761211" y="5241724"/>
            <a:ext cx="1907863" cy="2998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500 mm/s</a:t>
            </a:r>
            <a:endParaRPr lang="ja-JP" altLang="en-US" sz="1600" dirty="0">
              <a:ea typeface="メイリオ" panose="020B0604030504040204" pitchFamily="50" charset="-128"/>
            </a:endParaRPr>
          </a:p>
        </p:txBody>
      </p:sp>
      <p:sp>
        <p:nvSpPr>
          <p:cNvPr id="23" name="コンテンツ プレースホルダー 5">
            <a:extLst>
              <a:ext uri="{FF2B5EF4-FFF2-40B4-BE49-F238E27FC236}">
                <a16:creationId xmlns:a16="http://schemas.microsoft.com/office/drawing/2014/main" id="{473FB684-98E1-41A2-821E-C6B9A252483F}"/>
              </a:ext>
            </a:extLst>
          </p:cNvPr>
          <p:cNvSpPr txBox="1">
            <a:spLocks/>
          </p:cNvSpPr>
          <p:nvPr/>
        </p:nvSpPr>
        <p:spPr>
          <a:xfrm>
            <a:off x="2669074" y="5264497"/>
            <a:ext cx="1762349"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700 mm/s</a:t>
            </a:r>
            <a:endParaRPr lang="ja-JP" altLang="en-US" sz="1600" dirty="0">
              <a:ea typeface="メイリオ" panose="020B0604030504040204" pitchFamily="50" charset="-128"/>
            </a:endParaRPr>
          </a:p>
        </p:txBody>
      </p:sp>
      <p:pic>
        <p:nvPicPr>
          <p:cNvPr id="25" name="図 24">
            <a:extLst>
              <a:ext uri="{FF2B5EF4-FFF2-40B4-BE49-F238E27FC236}">
                <a16:creationId xmlns:a16="http://schemas.microsoft.com/office/drawing/2014/main" id="{1750C9CD-80C3-C249-A8BB-C2FC4022B9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4814" y="887065"/>
            <a:ext cx="4612362" cy="4612362"/>
          </a:xfrm>
          <a:prstGeom prst="rect">
            <a:avLst/>
          </a:prstGeom>
        </p:spPr>
      </p:pic>
      <p:pic>
        <p:nvPicPr>
          <p:cNvPr id="14" name="図 13"/>
          <p:cNvPicPr>
            <a:picLocks noChangeAspect="1"/>
          </p:cNvPicPr>
          <p:nvPr/>
        </p:nvPicPr>
        <p:blipFill rotWithShape="1">
          <a:blip r:embed="rId9">
            <a:extLst>
              <a:ext uri="{28A0092B-C50C-407E-A947-70E740481C1C}">
                <a14:useLocalDpi xmlns:a14="http://schemas.microsoft.com/office/drawing/2010/main" val="0"/>
              </a:ext>
            </a:extLst>
          </a:blip>
          <a:srcRect l="17055" r="17305"/>
          <a:stretch/>
        </p:blipFill>
        <p:spPr>
          <a:xfrm>
            <a:off x="0" y="1014965"/>
            <a:ext cx="820882" cy="3126440"/>
          </a:xfrm>
          <a:prstGeom prst="rect">
            <a:avLst/>
          </a:prstGeom>
        </p:spPr>
      </p:pic>
      <p:sp>
        <p:nvSpPr>
          <p:cNvPr id="28" name="円/楕円 27">
            <a:extLst>
              <a:ext uri="{FF2B5EF4-FFF2-40B4-BE49-F238E27FC236}">
                <a16:creationId xmlns:a16="http://schemas.microsoft.com/office/drawing/2014/main" id="{C8C14C62-6240-8F47-B3C1-19B94689744D}"/>
              </a:ext>
            </a:extLst>
          </p:cNvPr>
          <p:cNvSpPr/>
          <p:nvPr/>
        </p:nvSpPr>
        <p:spPr>
          <a:xfrm>
            <a:off x="2273968" y="4163083"/>
            <a:ext cx="3214389" cy="88322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a16="http://schemas.microsoft.com/office/drawing/2014/main" id="{124C85A8-FE20-7142-ABF8-8EE476275A73}"/>
              </a:ext>
            </a:extLst>
          </p:cNvPr>
          <p:cNvCxnSpPr>
            <a:cxnSpLocks/>
            <a:stCxn id="30" idx="1"/>
            <a:endCxn id="28" idx="6"/>
          </p:cNvCxnSpPr>
          <p:nvPr/>
        </p:nvCxnSpPr>
        <p:spPr>
          <a:xfrm flipH="1">
            <a:off x="5488357" y="4322139"/>
            <a:ext cx="468061" cy="2825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A37AF185-656C-F447-ABE0-B28457F6F3E7}"/>
              </a:ext>
            </a:extLst>
          </p:cNvPr>
          <p:cNvSpPr txBox="1"/>
          <p:nvPr/>
        </p:nvSpPr>
        <p:spPr>
          <a:xfrm>
            <a:off x="5956418" y="4091306"/>
            <a:ext cx="2811646" cy="461665"/>
          </a:xfrm>
          <a:prstGeom prst="rect">
            <a:avLst/>
          </a:prstGeom>
          <a:noFill/>
        </p:spPr>
        <p:txBody>
          <a:bodyPr wrap="square" rtlCol="0">
            <a:spAutoFit/>
          </a:bodyPr>
          <a:lstStyle/>
          <a:p>
            <a:r>
              <a:rPr kumimoji="1" lang="ja-JP" altLang="en-US" sz="2400" dirty="0"/>
              <a:t>充填量に差がない</a:t>
            </a:r>
          </a:p>
        </p:txBody>
      </p:sp>
      <p:sp>
        <p:nvSpPr>
          <p:cNvPr id="37" name="円/楕円 36">
            <a:extLst>
              <a:ext uri="{FF2B5EF4-FFF2-40B4-BE49-F238E27FC236}">
                <a16:creationId xmlns:a16="http://schemas.microsoft.com/office/drawing/2014/main" id="{6718002E-D15B-CB49-9814-8C51E2BF89C3}"/>
              </a:ext>
            </a:extLst>
          </p:cNvPr>
          <p:cNvSpPr/>
          <p:nvPr/>
        </p:nvSpPr>
        <p:spPr>
          <a:xfrm>
            <a:off x="2322768" y="1145262"/>
            <a:ext cx="2864155" cy="577212"/>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2593B1A0-6823-834D-BB53-4E3E518EA3D6}"/>
              </a:ext>
            </a:extLst>
          </p:cNvPr>
          <p:cNvSpPr txBox="1"/>
          <p:nvPr/>
        </p:nvSpPr>
        <p:spPr>
          <a:xfrm>
            <a:off x="5727098" y="1442993"/>
            <a:ext cx="3345706" cy="830997"/>
          </a:xfrm>
          <a:prstGeom prst="rect">
            <a:avLst/>
          </a:prstGeom>
          <a:noFill/>
        </p:spPr>
        <p:txBody>
          <a:bodyPr wrap="square" rtlCol="0">
            <a:spAutoFit/>
          </a:bodyPr>
          <a:lstStyle/>
          <a:p>
            <a:r>
              <a:rPr lang="ja-JP" altLang="en-US" sz="2400" dirty="0"/>
              <a:t>速度が大きいと粒子も空気も多く入り込む</a:t>
            </a:r>
            <a:endParaRPr lang="en-US" altLang="ja-JP" sz="2400" dirty="0"/>
          </a:p>
        </p:txBody>
      </p:sp>
      <p:cxnSp>
        <p:nvCxnSpPr>
          <p:cNvPr id="39" name="直線矢印コネクタ 38">
            <a:extLst>
              <a:ext uri="{FF2B5EF4-FFF2-40B4-BE49-F238E27FC236}">
                <a16:creationId xmlns:a16="http://schemas.microsoft.com/office/drawing/2014/main" id="{E1985C01-FDED-5247-BE0E-63F8FECF6E98}"/>
              </a:ext>
            </a:extLst>
          </p:cNvPr>
          <p:cNvCxnSpPr>
            <a:cxnSpLocks/>
            <a:stCxn id="38" idx="1"/>
            <a:endCxn id="37" idx="6"/>
          </p:cNvCxnSpPr>
          <p:nvPr/>
        </p:nvCxnSpPr>
        <p:spPr>
          <a:xfrm flipH="1" flipV="1">
            <a:off x="5186923" y="1433868"/>
            <a:ext cx="540175" cy="4246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7" name="図 56">
            <a:extLst>
              <a:ext uri="{FF2B5EF4-FFF2-40B4-BE49-F238E27FC236}">
                <a16:creationId xmlns:a16="http://schemas.microsoft.com/office/drawing/2014/main" id="{56833B52-3107-E248-B9A8-8D549E23061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34036" y="1650159"/>
            <a:ext cx="4490643" cy="3367982"/>
          </a:xfrm>
          <a:prstGeom prst="rect">
            <a:avLst/>
          </a:prstGeom>
        </p:spPr>
      </p:pic>
      <p:sp>
        <p:nvSpPr>
          <p:cNvPr id="58" name="テキスト ボックス 57">
            <a:extLst>
              <a:ext uri="{FF2B5EF4-FFF2-40B4-BE49-F238E27FC236}">
                <a16:creationId xmlns:a16="http://schemas.microsoft.com/office/drawing/2014/main" id="{60D48BB9-B6F9-E241-9525-8BC9FA3D5C76}"/>
              </a:ext>
            </a:extLst>
          </p:cNvPr>
          <p:cNvSpPr txBox="1"/>
          <p:nvPr/>
        </p:nvSpPr>
        <p:spPr>
          <a:xfrm>
            <a:off x="3934036" y="5046310"/>
            <a:ext cx="4490643" cy="369332"/>
          </a:xfrm>
          <a:prstGeom prst="rect">
            <a:avLst/>
          </a:prstGeom>
          <a:solidFill>
            <a:schemeClr val="bg1"/>
          </a:solidFill>
        </p:spPr>
        <p:txBody>
          <a:bodyPr wrap="square" rtlCol="0">
            <a:spAutoFit/>
          </a:bodyPr>
          <a:lstStyle/>
          <a:p>
            <a:pPr algn="ctr"/>
            <a:r>
              <a:rPr kumimoji="1" lang="ja-JP" altLang="en-US"/>
              <a:t>充填完了時間と下杵降下速度の関係</a:t>
            </a:r>
            <a:endParaRPr kumimoji="1" lang="ja-JP" altLang="en-US" dirty="0"/>
          </a:p>
        </p:txBody>
      </p:sp>
      <p:sp>
        <p:nvSpPr>
          <p:cNvPr id="59" name="下矢印 58">
            <a:extLst>
              <a:ext uri="{FF2B5EF4-FFF2-40B4-BE49-F238E27FC236}">
                <a16:creationId xmlns:a16="http://schemas.microsoft.com/office/drawing/2014/main" id="{89879F9C-7D84-AB49-AC6E-7010B58C7A0E}"/>
              </a:ext>
            </a:extLst>
          </p:cNvPr>
          <p:cNvSpPr/>
          <p:nvPr/>
        </p:nvSpPr>
        <p:spPr>
          <a:xfrm rot="16200000">
            <a:off x="305055" y="5487753"/>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コンテンツ プレースホルダー 16">
            <a:extLst>
              <a:ext uri="{FF2B5EF4-FFF2-40B4-BE49-F238E27FC236}">
                <a16:creationId xmlns:a16="http://schemas.microsoft.com/office/drawing/2014/main" id="{C6CCBA17-3995-2749-B896-342F1BFC271C}"/>
              </a:ext>
            </a:extLst>
          </p:cNvPr>
          <p:cNvSpPr txBox="1">
            <a:spLocks/>
          </p:cNvSpPr>
          <p:nvPr/>
        </p:nvSpPr>
        <p:spPr>
          <a:xfrm>
            <a:off x="876299" y="5583212"/>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下杵の降下速度に対して充填完了時間は極小値をとる</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61" name="フレーム 60">
            <a:extLst>
              <a:ext uri="{FF2B5EF4-FFF2-40B4-BE49-F238E27FC236}">
                <a16:creationId xmlns:a16="http://schemas.microsoft.com/office/drawing/2014/main" id="{C2863870-6F3A-4341-B32A-B9D31B3D75E3}"/>
              </a:ext>
            </a:extLst>
          </p:cNvPr>
          <p:cNvSpPr/>
          <p:nvPr/>
        </p:nvSpPr>
        <p:spPr>
          <a:xfrm>
            <a:off x="7830824" y="5234307"/>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5674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7"/>
                                        </p:tgtEl>
                                      </p:cBhvr>
                                    </p:cmd>
                                  </p:childTnLst>
                                </p:cTn>
                              </p:par>
                              <p:par>
                                <p:cTn id="7" presetID="1" presetClass="mediacall" presetSubtype="0" fill="hold" nodeType="withEffect">
                                  <p:stCondLst>
                                    <p:cond delay="0"/>
                                  </p:stCondLst>
                                  <p:childTnLst>
                                    <p:cmd type="call" cmd="playFrom(0.0)">
                                      <p:cBhvr>
                                        <p:cTn id="8" dur="3999" fill="hold"/>
                                        <p:tgtEl>
                                          <p:spTgt spid="8"/>
                                        </p:tgtEl>
                                      </p:cBhvr>
                                    </p:cmd>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randombar(horizontal)">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randombar(horizontal)">
                                      <p:cBhvr>
                                        <p:cTn id="18" dur="500"/>
                                        <p:tgtEl>
                                          <p:spTgt spid="37"/>
                                        </p:tgtEl>
                                      </p:cBhvr>
                                    </p:animEffect>
                                  </p:childTnLst>
                                </p:cTn>
                              </p:par>
                              <p:par>
                                <p:cTn id="19" presetID="14" presetClass="entr" presetSubtype="1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randombar(horizontal)">
                                      <p:cBhvr>
                                        <p:cTn id="21" dur="500"/>
                                        <p:tgtEl>
                                          <p:spTgt spid="3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randombar(horizontal)">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randombar(horizontal)">
                                      <p:cBhvr>
                                        <p:cTn id="29" dur="500"/>
                                        <p:tgtEl>
                                          <p:spTgt spid="29"/>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randombar(horizontal)">
                                      <p:cBhvr>
                                        <p:cTn id="32" dur="500"/>
                                        <p:tgtEl>
                                          <p:spTgt spid="28"/>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randombar(horizontal)">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1000"/>
                                        <p:tgtEl>
                                          <p:spTgt spid="57"/>
                                        </p:tgtEl>
                                      </p:cBhvr>
                                    </p:animEffect>
                                    <p:anim calcmode="lin" valueType="num">
                                      <p:cBhvr>
                                        <p:cTn id="41" dur="1000" fill="hold"/>
                                        <p:tgtEl>
                                          <p:spTgt spid="57"/>
                                        </p:tgtEl>
                                        <p:attrNameLst>
                                          <p:attrName>ppt_x</p:attrName>
                                        </p:attrNameLst>
                                      </p:cBhvr>
                                      <p:tavLst>
                                        <p:tav tm="0">
                                          <p:val>
                                            <p:strVal val="#ppt_x"/>
                                          </p:val>
                                        </p:tav>
                                        <p:tav tm="100000">
                                          <p:val>
                                            <p:strVal val="#ppt_x"/>
                                          </p:val>
                                        </p:tav>
                                      </p:tavLst>
                                    </p:anim>
                                    <p:anim calcmode="lin" valueType="num">
                                      <p:cBhvr>
                                        <p:cTn id="42" dur="1000" fill="hold"/>
                                        <p:tgtEl>
                                          <p:spTgt spid="57"/>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fade">
                                      <p:cBhvr>
                                        <p:cTn id="45" dur="1000"/>
                                        <p:tgtEl>
                                          <p:spTgt spid="58"/>
                                        </p:tgtEl>
                                      </p:cBhvr>
                                    </p:animEffect>
                                    <p:anim calcmode="lin" valueType="num">
                                      <p:cBhvr>
                                        <p:cTn id="46" dur="1000" fill="hold"/>
                                        <p:tgtEl>
                                          <p:spTgt spid="58"/>
                                        </p:tgtEl>
                                        <p:attrNameLst>
                                          <p:attrName>ppt_x</p:attrName>
                                        </p:attrNameLst>
                                      </p:cBhvr>
                                      <p:tavLst>
                                        <p:tav tm="0">
                                          <p:val>
                                            <p:strVal val="#ppt_x"/>
                                          </p:val>
                                        </p:tav>
                                        <p:tav tm="100000">
                                          <p:val>
                                            <p:strVal val="#ppt_x"/>
                                          </p:val>
                                        </p:tav>
                                      </p:tavLst>
                                    </p:anim>
                                    <p:anim calcmode="lin" valueType="num">
                                      <p:cBhvr>
                                        <p:cTn id="47"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fade">
                                      <p:cBhvr>
                                        <p:cTn id="52" dur="1000"/>
                                        <p:tgtEl>
                                          <p:spTgt spid="60"/>
                                        </p:tgtEl>
                                      </p:cBhvr>
                                    </p:animEffect>
                                    <p:anim calcmode="lin" valueType="num">
                                      <p:cBhvr>
                                        <p:cTn id="53" dur="1000" fill="hold"/>
                                        <p:tgtEl>
                                          <p:spTgt spid="60"/>
                                        </p:tgtEl>
                                        <p:attrNameLst>
                                          <p:attrName>ppt_x</p:attrName>
                                        </p:attrNameLst>
                                      </p:cBhvr>
                                      <p:tavLst>
                                        <p:tav tm="0">
                                          <p:val>
                                            <p:strVal val="#ppt_x"/>
                                          </p:val>
                                        </p:tav>
                                        <p:tav tm="100000">
                                          <p:val>
                                            <p:strVal val="#ppt_x"/>
                                          </p:val>
                                        </p:tav>
                                      </p:tavLst>
                                    </p:anim>
                                    <p:anim calcmode="lin" valueType="num">
                                      <p:cBhvr>
                                        <p:cTn id="54" dur="1000" fill="hold"/>
                                        <p:tgtEl>
                                          <p:spTgt spid="60"/>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animEffect transition="in" filter="fade">
                                      <p:cBhvr>
                                        <p:cTn id="57" dur="1000"/>
                                        <p:tgtEl>
                                          <p:spTgt spid="59"/>
                                        </p:tgtEl>
                                      </p:cBhvr>
                                    </p:animEffect>
                                    <p:anim calcmode="lin" valueType="num">
                                      <p:cBhvr>
                                        <p:cTn id="58" dur="1000" fill="hold"/>
                                        <p:tgtEl>
                                          <p:spTgt spid="59"/>
                                        </p:tgtEl>
                                        <p:attrNameLst>
                                          <p:attrName>ppt_x</p:attrName>
                                        </p:attrNameLst>
                                      </p:cBhvr>
                                      <p:tavLst>
                                        <p:tav tm="0">
                                          <p:val>
                                            <p:strVal val="#ppt_x"/>
                                          </p:val>
                                        </p:tav>
                                        <p:tav tm="100000">
                                          <p:val>
                                            <p:strVal val="#ppt_x"/>
                                          </p:val>
                                        </p:tav>
                                      </p:tavLst>
                                    </p:anim>
                                    <p:anim calcmode="lin" valueType="num">
                                      <p:cBhvr>
                                        <p:cTn id="59" dur="1000" fill="hold"/>
                                        <p:tgtEl>
                                          <p:spTgt spid="59"/>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61"/>
                                        </p:tgtEl>
                                        <p:attrNameLst>
                                          <p:attrName>style.visibility</p:attrName>
                                        </p:attrNameLst>
                                      </p:cBhvr>
                                      <p:to>
                                        <p:strVal val="visible"/>
                                      </p:to>
                                    </p:set>
                                    <p:animEffect transition="in" filter="fade">
                                      <p:cBhvr>
                                        <p:cTn id="62" dur="1000"/>
                                        <p:tgtEl>
                                          <p:spTgt spid="61"/>
                                        </p:tgtEl>
                                      </p:cBhvr>
                                    </p:animEffect>
                                    <p:anim calcmode="lin" valueType="num">
                                      <p:cBhvr>
                                        <p:cTn id="63" dur="1000" fill="hold"/>
                                        <p:tgtEl>
                                          <p:spTgt spid="61"/>
                                        </p:tgtEl>
                                        <p:attrNameLst>
                                          <p:attrName>ppt_x</p:attrName>
                                        </p:attrNameLst>
                                      </p:cBhvr>
                                      <p:tavLst>
                                        <p:tav tm="0">
                                          <p:val>
                                            <p:strVal val="#ppt_x"/>
                                          </p:val>
                                        </p:tav>
                                        <p:tav tm="100000">
                                          <p:val>
                                            <p:strVal val="#ppt_x"/>
                                          </p:val>
                                        </p:tav>
                                      </p:tavLst>
                                    </p:anim>
                                    <p:anim calcmode="lin" valueType="num">
                                      <p:cBhvr>
                                        <p:cTn id="64"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65" repeatCount="indefinite" fill="hold" display="0">
                  <p:stCondLst>
                    <p:cond delay="indefinite"/>
                  </p:stCondLst>
                </p:cTn>
                <p:tgtEl>
                  <p:spTgt spid="7"/>
                </p:tgtEl>
              </p:cMediaNode>
            </p:video>
            <p:video>
              <p:cMediaNode vol="80000">
                <p:cTn id="66" repeatCount="indefinite" fill="hold" display="0">
                  <p:stCondLst>
                    <p:cond delay="indefinite"/>
                  </p:stCondLst>
                </p:cTn>
                <p:tgtEl>
                  <p:spTgt spid="8"/>
                </p:tgtEl>
              </p:cMediaNode>
            </p:video>
          </p:childTnLst>
        </p:cTn>
      </p:par>
    </p:tnLst>
    <p:bldLst>
      <p:bldP spid="28" grpId="0" animBg="1"/>
      <p:bldP spid="30" grpId="0"/>
      <p:bldP spid="37" grpId="0" animBg="1"/>
      <p:bldP spid="38" grpId="0"/>
      <p:bldP spid="58" grpId="0" animBg="1"/>
      <p:bldP spid="59" grpId="0" animBg="1"/>
      <p:bldP spid="60" grpId="0"/>
      <p:bldP spid="6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8765" y="935080"/>
            <a:ext cx="4624517" cy="3468388"/>
          </a:xfrm>
          <a:prstGeom prst="rect">
            <a:avLst/>
          </a:prstGeom>
        </p:spPr>
      </p:pic>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16" name="角丸四角形 15">
            <a:extLst>
              <a:ext uri="{FF2B5EF4-FFF2-40B4-BE49-F238E27FC236}">
                <a16:creationId xmlns:a16="http://schemas.microsoft.com/office/drawing/2014/main" id="{F7F25173-3862-0D40-9BC3-7724C7112FA2}"/>
              </a:ext>
            </a:extLst>
          </p:cNvPr>
          <p:cNvSpPr/>
          <p:nvPr/>
        </p:nvSpPr>
        <p:spPr>
          <a:xfrm>
            <a:off x="1039395" y="1046027"/>
            <a:ext cx="820659" cy="3357441"/>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角丸四角形 23">
            <a:extLst>
              <a:ext uri="{FF2B5EF4-FFF2-40B4-BE49-F238E27FC236}">
                <a16:creationId xmlns:a16="http://schemas.microsoft.com/office/drawing/2014/main" id="{F7F25173-3862-0D40-9BC3-7724C7112FA2}"/>
              </a:ext>
            </a:extLst>
          </p:cNvPr>
          <p:cNvSpPr/>
          <p:nvPr/>
        </p:nvSpPr>
        <p:spPr>
          <a:xfrm>
            <a:off x="2635990" y="1046026"/>
            <a:ext cx="1000594" cy="3357441"/>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2593B1A0-6823-834D-BB53-4E3E518EA3D6}"/>
              </a:ext>
            </a:extLst>
          </p:cNvPr>
          <p:cNvSpPr txBox="1"/>
          <p:nvPr/>
        </p:nvSpPr>
        <p:spPr>
          <a:xfrm>
            <a:off x="1428475" y="4555351"/>
            <a:ext cx="3345706" cy="830997"/>
          </a:xfrm>
          <a:prstGeom prst="rect">
            <a:avLst/>
          </a:prstGeom>
          <a:noFill/>
        </p:spPr>
        <p:txBody>
          <a:bodyPr wrap="square" rtlCol="0">
            <a:spAutoFit/>
          </a:bodyPr>
          <a:lstStyle/>
          <a:p>
            <a:r>
              <a:rPr lang="ja-JP" altLang="en-US" sz="2400" dirty="0"/>
              <a:t>下杵の降下速度に比例した大きさのピーク</a:t>
            </a:r>
            <a:endParaRPr lang="en-US" altLang="ja-JP" sz="2400" dirty="0"/>
          </a:p>
        </p:txBody>
      </p:sp>
      <p:cxnSp>
        <p:nvCxnSpPr>
          <p:cNvPr id="27" name="直線矢印コネクタ 26">
            <a:extLst>
              <a:ext uri="{FF2B5EF4-FFF2-40B4-BE49-F238E27FC236}">
                <a16:creationId xmlns:a16="http://schemas.microsoft.com/office/drawing/2014/main" id="{E1985C01-FDED-5247-BE0E-63F8FECF6E98}"/>
              </a:ext>
            </a:extLst>
          </p:cNvPr>
          <p:cNvCxnSpPr>
            <a:cxnSpLocks/>
            <a:stCxn id="26" idx="1"/>
          </p:cNvCxnSpPr>
          <p:nvPr/>
        </p:nvCxnSpPr>
        <p:spPr>
          <a:xfrm flipH="1" flipV="1">
            <a:off x="1291472" y="4403467"/>
            <a:ext cx="137003" cy="5673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2593B1A0-6823-834D-BB53-4E3E518EA3D6}"/>
              </a:ext>
            </a:extLst>
          </p:cNvPr>
          <p:cNvSpPr txBox="1"/>
          <p:nvPr/>
        </p:nvSpPr>
        <p:spPr>
          <a:xfrm>
            <a:off x="5228553" y="4682968"/>
            <a:ext cx="3345706" cy="830997"/>
          </a:xfrm>
          <a:prstGeom prst="rect">
            <a:avLst/>
          </a:prstGeom>
          <a:noFill/>
        </p:spPr>
        <p:txBody>
          <a:bodyPr wrap="square" rtlCol="0">
            <a:spAutoFit/>
          </a:bodyPr>
          <a:lstStyle/>
          <a:p>
            <a:r>
              <a:rPr lang="ja-JP" altLang="en-US" sz="2400" dirty="0"/>
              <a:t>大きさがばらばらのピーク</a:t>
            </a:r>
            <a:endParaRPr lang="en-US" altLang="ja-JP" sz="2400" dirty="0"/>
          </a:p>
        </p:txBody>
      </p:sp>
      <p:cxnSp>
        <p:nvCxnSpPr>
          <p:cNvPr id="32" name="直線矢印コネクタ 31">
            <a:extLst>
              <a:ext uri="{FF2B5EF4-FFF2-40B4-BE49-F238E27FC236}">
                <a16:creationId xmlns:a16="http://schemas.microsoft.com/office/drawing/2014/main" id="{E1985C01-FDED-5247-BE0E-63F8FECF6E98}"/>
              </a:ext>
            </a:extLst>
          </p:cNvPr>
          <p:cNvCxnSpPr>
            <a:cxnSpLocks/>
            <a:stCxn id="28" idx="1"/>
          </p:cNvCxnSpPr>
          <p:nvPr/>
        </p:nvCxnSpPr>
        <p:spPr>
          <a:xfrm flipH="1" flipV="1">
            <a:off x="3625061" y="3283369"/>
            <a:ext cx="1603492" cy="18150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下矢印 32">
            <a:extLst>
              <a:ext uri="{FF2B5EF4-FFF2-40B4-BE49-F238E27FC236}">
                <a16:creationId xmlns:a16="http://schemas.microsoft.com/office/drawing/2014/main" id="{210412B1-05C6-AA4D-85E9-51301571A4D8}"/>
              </a:ext>
            </a:extLst>
          </p:cNvPr>
          <p:cNvSpPr/>
          <p:nvPr/>
        </p:nvSpPr>
        <p:spPr>
          <a:xfrm rot="16200000">
            <a:off x="305055" y="5570390"/>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コンテンツ プレースホルダー 16">
            <a:extLst>
              <a:ext uri="{FF2B5EF4-FFF2-40B4-BE49-F238E27FC236}">
                <a16:creationId xmlns:a16="http://schemas.microsoft.com/office/drawing/2014/main" id="{7DE9ADEB-205F-954D-944B-8B94BD2FE459}"/>
              </a:ext>
            </a:extLst>
          </p:cNvPr>
          <p:cNvSpPr txBox="1">
            <a:spLocks/>
          </p:cNvSpPr>
          <p:nvPr/>
        </p:nvSpPr>
        <p:spPr>
          <a:xfrm>
            <a:off x="876299" y="5665849"/>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吸引効果によりフラックスに</a:t>
            </a:r>
            <a:r>
              <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rPr>
              <a:t>2</a:t>
            </a:r>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つのピークがでる</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pic>
        <p:nvPicPr>
          <p:cNvPr id="15" name="図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3892" y="1260770"/>
            <a:ext cx="2904485" cy="2904485"/>
          </a:xfrm>
          <a:prstGeom prst="rect">
            <a:avLst/>
          </a:prstGeom>
        </p:spPr>
      </p:pic>
      <p:sp>
        <p:nvSpPr>
          <p:cNvPr id="37" name="テキスト ボックス 36">
            <a:extLst>
              <a:ext uri="{FF2B5EF4-FFF2-40B4-BE49-F238E27FC236}">
                <a16:creationId xmlns:a16="http://schemas.microsoft.com/office/drawing/2014/main" id="{646341F0-915A-0B49-A1AB-9E168C0FE229}"/>
              </a:ext>
            </a:extLst>
          </p:cNvPr>
          <p:cNvSpPr txBox="1"/>
          <p:nvPr/>
        </p:nvSpPr>
        <p:spPr>
          <a:xfrm>
            <a:off x="5353892" y="4188052"/>
            <a:ext cx="2904486" cy="276999"/>
          </a:xfrm>
          <a:prstGeom prst="rect">
            <a:avLst/>
          </a:prstGeom>
          <a:noFill/>
        </p:spPr>
        <p:txBody>
          <a:bodyPr wrap="square" rtlCol="0">
            <a:spAutoFit/>
          </a:bodyPr>
          <a:lstStyle/>
          <a:p>
            <a:pPr algn="ct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フラックスを観測している面</a:t>
            </a:r>
            <a:endPar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311285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4" presetClass="entr" presetSubtype="1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randombar(horizontal)">
                                      <p:cBhvr>
                                        <p:cTn id="10" dur="500"/>
                                        <p:tgtEl>
                                          <p:spTgt spid="2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randombar(horizontal)">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4" presetClass="entr" presetSubtype="1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randombar(horizontal)">
                                      <p:cBhvr>
                                        <p:cTn id="21" dur="500"/>
                                        <p:tgtEl>
                                          <p:spTgt spid="32"/>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randombar(horizontal)">
                                      <p:cBhvr>
                                        <p:cTn id="24" dur="500"/>
                                        <p:tgtEl>
                                          <p:spTgt spid="28"/>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1000"/>
                                        <p:tgtEl>
                                          <p:spTgt spid="33"/>
                                        </p:tgtEl>
                                      </p:cBhvr>
                                    </p:animEffect>
                                    <p:anim calcmode="lin" valueType="num">
                                      <p:cBhvr>
                                        <p:cTn id="30" dur="1000" fill="hold"/>
                                        <p:tgtEl>
                                          <p:spTgt spid="33"/>
                                        </p:tgtEl>
                                        <p:attrNameLst>
                                          <p:attrName>ppt_x</p:attrName>
                                        </p:attrNameLst>
                                      </p:cBhvr>
                                      <p:tavLst>
                                        <p:tav tm="0">
                                          <p:val>
                                            <p:strVal val="#ppt_x"/>
                                          </p:val>
                                        </p:tav>
                                        <p:tav tm="100000">
                                          <p:val>
                                            <p:strVal val="#ppt_x"/>
                                          </p:val>
                                        </p:tav>
                                      </p:tavLst>
                                    </p:anim>
                                    <p:anim calcmode="lin" valueType="num">
                                      <p:cBhvr>
                                        <p:cTn id="31" dur="1000" fill="hold"/>
                                        <p:tgtEl>
                                          <p:spTgt spid="33"/>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1000"/>
                                        <p:tgtEl>
                                          <p:spTgt spid="34"/>
                                        </p:tgtEl>
                                      </p:cBhvr>
                                    </p:animEffect>
                                    <p:anim calcmode="lin" valueType="num">
                                      <p:cBhvr>
                                        <p:cTn id="35" dur="1000" fill="hold"/>
                                        <p:tgtEl>
                                          <p:spTgt spid="34"/>
                                        </p:tgtEl>
                                        <p:attrNameLst>
                                          <p:attrName>ppt_x</p:attrName>
                                        </p:attrNameLst>
                                      </p:cBhvr>
                                      <p:tavLst>
                                        <p:tav tm="0">
                                          <p:val>
                                            <p:strVal val="#ppt_x"/>
                                          </p:val>
                                        </p:tav>
                                        <p:tav tm="100000">
                                          <p:val>
                                            <p:strVal val="#ppt_x"/>
                                          </p:val>
                                        </p:tav>
                                      </p:tavLst>
                                    </p:anim>
                                    <p:anim calcmode="lin" valueType="num">
                                      <p:cBhvr>
                                        <p:cTn id="36"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4" grpId="0" animBg="1"/>
      <p:bldP spid="26" grpId="0"/>
      <p:bldP spid="28" grpId="0"/>
      <p:bldP spid="33" grpId="0" animBg="1"/>
      <p:bldP spid="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69353" y="1038740"/>
            <a:ext cx="2988921" cy="2241691"/>
          </a:xfrm>
          <a:prstGeom prst="rect">
            <a:avLst/>
          </a:prstGeom>
        </p:spPr>
      </p:pic>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29" name="下矢印 28">
            <a:extLst>
              <a:ext uri="{FF2B5EF4-FFF2-40B4-BE49-F238E27FC236}">
                <a16:creationId xmlns:a16="http://schemas.microsoft.com/office/drawing/2014/main" id="{210412B1-05C6-AA4D-85E9-51301571A4D8}"/>
              </a:ext>
            </a:extLst>
          </p:cNvPr>
          <p:cNvSpPr/>
          <p:nvPr/>
        </p:nvSpPr>
        <p:spPr>
          <a:xfrm rot="16200000">
            <a:off x="305055" y="5570390"/>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16">
            <a:extLst>
              <a:ext uri="{FF2B5EF4-FFF2-40B4-BE49-F238E27FC236}">
                <a16:creationId xmlns:a16="http://schemas.microsoft.com/office/drawing/2014/main" id="{7DE9ADEB-205F-954D-944B-8B94BD2FE459}"/>
              </a:ext>
            </a:extLst>
          </p:cNvPr>
          <p:cNvSpPr txBox="1">
            <a:spLocks/>
          </p:cNvSpPr>
          <p:nvPr/>
        </p:nvSpPr>
        <p:spPr>
          <a:xfrm>
            <a:off x="876299" y="5665849"/>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速度に比例して流体抗力と圧力勾配による力が大きい</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フレーム 30">
            <a:extLst>
              <a:ext uri="{FF2B5EF4-FFF2-40B4-BE49-F238E27FC236}">
                <a16:creationId xmlns:a16="http://schemas.microsoft.com/office/drawing/2014/main" id="{68E8943B-2AE0-DB4D-9906-EC027BD3B5DF}"/>
              </a:ext>
            </a:extLst>
          </p:cNvPr>
          <p:cNvSpPr/>
          <p:nvPr/>
        </p:nvSpPr>
        <p:spPr>
          <a:xfrm>
            <a:off x="8030222" y="5388821"/>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6834" y="1040481"/>
            <a:ext cx="1080000" cy="1080000"/>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09494" y="1040481"/>
            <a:ext cx="1080000" cy="1080000"/>
          </a:xfrm>
          <a:prstGeom prst="rect">
            <a:avLst/>
          </a:prstGeom>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02154" y="1040481"/>
            <a:ext cx="1080000" cy="1080000"/>
          </a:xfrm>
          <a:prstGeom prst="rect">
            <a:avLst/>
          </a:prstGeom>
        </p:spPr>
      </p:pic>
      <p:pic>
        <p:nvPicPr>
          <p:cNvPr id="7" name="図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4814" y="1040481"/>
            <a:ext cx="1080000" cy="1080000"/>
          </a:xfrm>
          <a:prstGeom prst="rect">
            <a:avLst/>
          </a:prstGeom>
        </p:spPr>
      </p:pic>
      <p:pic>
        <p:nvPicPr>
          <p:cNvPr id="8" name="図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16834" y="2437866"/>
            <a:ext cx="1080000" cy="1080000"/>
          </a:xfrm>
          <a:prstGeom prst="rect">
            <a:avLst/>
          </a:prstGeom>
        </p:spPr>
      </p:pic>
      <p:pic>
        <p:nvPicPr>
          <p:cNvPr id="9" name="図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09494" y="2437866"/>
            <a:ext cx="1080000" cy="1080000"/>
          </a:xfrm>
          <a:prstGeom prst="rect">
            <a:avLst/>
          </a:prstGeom>
        </p:spPr>
      </p:pic>
      <p:pic>
        <p:nvPicPr>
          <p:cNvPr id="10" name="図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02154" y="2437866"/>
            <a:ext cx="1080000" cy="1080000"/>
          </a:xfrm>
          <a:prstGeom prst="rect">
            <a:avLst/>
          </a:prstGeom>
        </p:spPr>
      </p:pic>
      <p:pic>
        <p:nvPicPr>
          <p:cNvPr id="11" name="図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4814" y="2437866"/>
            <a:ext cx="1080000" cy="1080000"/>
          </a:xfrm>
          <a:prstGeom prst="rect">
            <a:avLst/>
          </a:prstGeom>
        </p:spPr>
      </p:pic>
      <p:pic>
        <p:nvPicPr>
          <p:cNvPr id="13" name="図 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16834" y="3846514"/>
            <a:ext cx="1080000" cy="1080000"/>
          </a:xfrm>
          <a:prstGeom prst="rect">
            <a:avLst/>
          </a:prstGeom>
        </p:spPr>
      </p:pic>
      <p:pic>
        <p:nvPicPr>
          <p:cNvPr id="14" name="図 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94814" y="3846514"/>
            <a:ext cx="1080000" cy="1080000"/>
          </a:xfrm>
          <a:prstGeom prst="rect">
            <a:avLst/>
          </a:prstGeom>
        </p:spPr>
      </p:pic>
      <p:pic>
        <p:nvPicPr>
          <p:cNvPr id="15" name="図 1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002154" y="3846514"/>
            <a:ext cx="1080000" cy="1080000"/>
          </a:xfrm>
          <a:prstGeom prst="rect">
            <a:avLst/>
          </a:prstGeom>
        </p:spPr>
      </p:pic>
      <p:pic>
        <p:nvPicPr>
          <p:cNvPr id="17" name="図 1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209494" y="3846514"/>
            <a:ext cx="1080000" cy="1080000"/>
          </a:xfrm>
          <a:prstGeom prst="rect">
            <a:avLst/>
          </a:prstGeom>
        </p:spPr>
      </p:pic>
      <p:pic>
        <p:nvPicPr>
          <p:cNvPr id="19" name="図 18"/>
          <p:cNvPicPr>
            <a:picLocks noChangeAspect="1"/>
          </p:cNvPicPr>
          <p:nvPr/>
        </p:nvPicPr>
        <p:blipFill rotWithShape="1">
          <a:blip r:embed="rId15">
            <a:extLst>
              <a:ext uri="{28A0092B-C50C-407E-A947-70E740481C1C}">
                <a14:useLocalDpi xmlns:a14="http://schemas.microsoft.com/office/drawing/2010/main" val="0"/>
              </a:ext>
            </a:extLst>
          </a:blip>
          <a:srcRect l="3958" t="396" r="33671" b="-396"/>
          <a:stretch/>
        </p:blipFill>
        <p:spPr>
          <a:xfrm>
            <a:off x="93401" y="1040481"/>
            <a:ext cx="637743" cy="2556244"/>
          </a:xfrm>
          <a:prstGeom prst="rect">
            <a:avLst/>
          </a:prstGeom>
        </p:spPr>
      </p:pic>
      <p:sp>
        <p:nvSpPr>
          <p:cNvPr id="20" name="テキスト ボックス 19"/>
          <p:cNvSpPr txBox="1"/>
          <p:nvPr/>
        </p:nvSpPr>
        <p:spPr>
          <a:xfrm>
            <a:off x="794814" y="5243145"/>
            <a:ext cx="1080000" cy="276999"/>
          </a:xfrm>
          <a:prstGeom prst="rect">
            <a:avLst/>
          </a:prstGeom>
          <a:noFill/>
        </p:spPr>
        <p:txBody>
          <a:bodyPr wrap="square" rtlCol="0">
            <a:spAutoFit/>
          </a:bodyPr>
          <a:lstStyle/>
          <a:p>
            <a:pPr algn="ctr"/>
            <a:r>
              <a:rPr kumimoji="1" lang="en-US" altLang="ja-JP" sz="1200" dirty="0">
                <a:latin typeface="Times New Roman" panose="02020603050405020304" pitchFamily="18" charset="0"/>
                <a:cs typeface="Times New Roman" panose="02020603050405020304" pitchFamily="18" charset="0"/>
              </a:rPr>
              <a:t>100 mm/s</a:t>
            </a:r>
            <a:endParaRPr kumimoji="1" lang="ja-JP" altLang="en-US" sz="1200" dirty="0">
              <a:latin typeface="Times New Roman" panose="02020603050405020304" pitchFamily="18" charset="0"/>
              <a:cs typeface="Times New Roman" panose="02020603050405020304" pitchFamily="18" charset="0"/>
            </a:endParaRPr>
          </a:p>
        </p:txBody>
      </p:sp>
      <p:sp>
        <p:nvSpPr>
          <p:cNvPr id="24" name="テキスト ボックス 23"/>
          <p:cNvSpPr txBox="1"/>
          <p:nvPr/>
        </p:nvSpPr>
        <p:spPr>
          <a:xfrm>
            <a:off x="2002154" y="5243144"/>
            <a:ext cx="1080000"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3</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25" name="テキスト ボックス 24"/>
          <p:cNvSpPr txBox="1"/>
          <p:nvPr/>
        </p:nvSpPr>
        <p:spPr>
          <a:xfrm>
            <a:off x="3209494" y="5243144"/>
            <a:ext cx="1080000"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5</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26" name="テキスト ボックス 25"/>
          <p:cNvSpPr txBox="1"/>
          <p:nvPr/>
        </p:nvSpPr>
        <p:spPr>
          <a:xfrm>
            <a:off x="4412518" y="5243143"/>
            <a:ext cx="1080000"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7</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21" name="テキスト ボックス 20"/>
          <p:cNvSpPr txBox="1"/>
          <p:nvPr/>
        </p:nvSpPr>
        <p:spPr>
          <a:xfrm>
            <a:off x="794814" y="2055587"/>
            <a:ext cx="4697704"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流体抗力による力</a:t>
            </a:r>
          </a:p>
        </p:txBody>
      </p:sp>
      <p:sp>
        <p:nvSpPr>
          <p:cNvPr id="28" name="テキスト ボックス 27"/>
          <p:cNvSpPr txBox="1"/>
          <p:nvPr/>
        </p:nvSpPr>
        <p:spPr>
          <a:xfrm>
            <a:off x="794814" y="3451288"/>
            <a:ext cx="4697704"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圧力勾配による力</a:t>
            </a:r>
          </a:p>
        </p:txBody>
      </p:sp>
      <p:sp>
        <p:nvSpPr>
          <p:cNvPr id="32" name="テキスト ボックス 31"/>
          <p:cNvSpPr txBox="1"/>
          <p:nvPr/>
        </p:nvSpPr>
        <p:spPr>
          <a:xfrm>
            <a:off x="733302" y="4890886"/>
            <a:ext cx="4697704"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重力</a:t>
            </a:r>
          </a:p>
        </p:txBody>
      </p:sp>
      <p:cxnSp>
        <p:nvCxnSpPr>
          <p:cNvPr id="23" name="直線コネクタ 22"/>
          <p:cNvCxnSpPr/>
          <p:nvPr/>
        </p:nvCxnSpPr>
        <p:spPr>
          <a:xfrm>
            <a:off x="6513922" y="1038740"/>
            <a:ext cx="9426" cy="233151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2593B1A0-6823-834D-BB53-4E3E518EA3D6}"/>
              </a:ext>
            </a:extLst>
          </p:cNvPr>
          <p:cNvSpPr txBox="1"/>
          <p:nvPr/>
        </p:nvSpPr>
        <p:spPr>
          <a:xfrm>
            <a:off x="6069353" y="3384637"/>
            <a:ext cx="2722744" cy="830997"/>
          </a:xfrm>
          <a:prstGeom prst="rect">
            <a:avLst/>
          </a:prstGeom>
          <a:noFill/>
        </p:spPr>
        <p:txBody>
          <a:bodyPr wrap="square" rtlCol="0">
            <a:spAutoFit/>
          </a:bodyPr>
          <a:lstStyle/>
          <a:p>
            <a:pPr algn="ctr"/>
            <a:r>
              <a:rPr lang="ja-JP" altLang="en-US" sz="2400" dirty="0"/>
              <a:t>下杵の降下開始時</a:t>
            </a:r>
            <a:endParaRPr lang="en-US" altLang="ja-JP" sz="2400" dirty="0"/>
          </a:p>
          <a:p>
            <a:pPr algn="ctr"/>
            <a:r>
              <a:rPr lang="en-US" altLang="ja-JP" sz="2400" dirty="0"/>
              <a:t>(0.02s)</a:t>
            </a:r>
          </a:p>
        </p:txBody>
      </p:sp>
      <mc:AlternateContent xmlns:mc="http://schemas.openxmlformats.org/markup-compatibility/2006">
        <mc:Choice xmlns:a14="http://schemas.microsoft.com/office/drawing/2010/main" Requires="a14">
          <p:sp>
            <p:nvSpPr>
              <p:cNvPr id="33" name="正方形/長方形 32">
                <a:extLst>
                  <a:ext uri="{FF2B5EF4-FFF2-40B4-BE49-F238E27FC236}">
                    <a16:creationId xmlns:a16="http://schemas.microsoft.com/office/drawing/2014/main" id="{CD96E598-5B2C-3F42-82EC-6223353F439B}"/>
                  </a:ext>
                </a:extLst>
              </p:cNvPr>
              <p:cNvSpPr/>
              <p:nvPr/>
            </p:nvSpPr>
            <p:spPr>
              <a:xfrm>
                <a:off x="5743520" y="4398942"/>
                <a:ext cx="3640586" cy="68858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ja-JP" sz="1600" i="1">
                          <a:latin typeface="Cambria Math" panose="02040503050406030204" pitchFamily="18" charset="0"/>
                          <a:ea typeface="Cambria Math" panose="02040503050406030204" pitchFamily="18" charset="0"/>
                        </a:rPr>
                        <m:t>𝑚</m:t>
                      </m:r>
                      <m:f>
                        <m:fPr>
                          <m:ctrlPr>
                            <a:rPr lang="ja-JP" altLang="en-US" sz="1600" i="1">
                              <a:latin typeface="Cambria Math" panose="02040503050406030204" pitchFamily="18" charset="0"/>
                            </a:rPr>
                          </m:ctrlPr>
                        </m:fPr>
                        <m:num>
                          <m:r>
                            <a:rPr lang="ja-JP" altLang="en-US" sz="1600" i="1">
                              <a:latin typeface="Cambria Math" panose="02040503050406030204" pitchFamily="18" charset="0"/>
                            </a:rPr>
                            <m:t>𝑑</m:t>
                          </m:r>
                          <m:r>
                            <a:rPr lang="en-US" altLang="ja-JP" sz="1600" b="1" i="1">
                              <a:latin typeface="Cambria Math" panose="02040503050406030204" pitchFamily="18" charset="0"/>
                              <a:ea typeface="Cambria Math" panose="02040503050406030204" pitchFamily="18" charset="0"/>
                            </a:rPr>
                            <m:t>𝒗</m:t>
                          </m:r>
                        </m:num>
                        <m:den>
                          <m:r>
                            <a:rPr lang="ja-JP" altLang="en-US" sz="1600" i="1">
                              <a:latin typeface="Cambria Math" panose="02040503050406030204" pitchFamily="18" charset="0"/>
                            </a:rPr>
                            <m:t>𝑑𝑡</m:t>
                          </m:r>
                        </m:den>
                      </m:f>
                      <m:r>
                        <a:rPr lang="ja-JP" altLang="en-US" sz="1600">
                          <a:latin typeface="Cambria Math" panose="02040503050406030204" pitchFamily="18" charset="0"/>
                        </a:rPr>
                        <m:t>=</m:t>
                      </m:r>
                      <m:nary>
                        <m:naryPr>
                          <m:chr m:val="∑"/>
                          <m:subHide m:val="on"/>
                          <m:supHide m:val="on"/>
                          <m:ctrlPr>
                            <a:rPr lang="ja-JP" altLang="en-US" sz="1600" i="1">
                              <a:latin typeface="Cambria Math" panose="02040503050406030204" pitchFamily="18" charset="0"/>
                            </a:rPr>
                          </m:ctrlPr>
                        </m:naryPr>
                        <m:sub/>
                        <m:sup/>
                        <m:e>
                          <m:sSub>
                            <m:sSubPr>
                              <m:ctrlPr>
                                <a:rPr lang="en-US" altLang="ja-JP" sz="1600" b="1" i="1">
                                  <a:latin typeface="Cambria Math" panose="02040503050406030204" pitchFamily="18" charset="0"/>
                                  <a:ea typeface="Cambria Math" panose="02040503050406030204" pitchFamily="18" charset="0"/>
                                </a:rPr>
                              </m:ctrlPr>
                            </m:sSubPr>
                            <m:e>
                              <m:r>
                                <a:rPr lang="en-US" altLang="ja-JP" sz="1600" b="1" i="1">
                                  <a:latin typeface="Cambria Math" panose="02040503050406030204" pitchFamily="18" charset="0"/>
                                  <a:ea typeface="Cambria Math" panose="02040503050406030204" pitchFamily="18" charset="0"/>
                                </a:rPr>
                                <m:t>𝑭</m:t>
                              </m:r>
                            </m:e>
                            <m:sub>
                              <m:r>
                                <a:rPr lang="en-US" altLang="ja-JP" sz="1600" b="1" i="1">
                                  <a:latin typeface="Cambria Math" panose="02040503050406030204" pitchFamily="18" charset="0"/>
                                  <a:ea typeface="Cambria Math" panose="02040503050406030204" pitchFamily="18" charset="0"/>
                                </a:rPr>
                                <m:t>𝑪</m:t>
                              </m:r>
                            </m:sub>
                          </m:sSub>
                        </m:e>
                      </m:nary>
                      <m:r>
                        <a:rPr lang="ja-JP" altLang="en-US" sz="1600">
                          <a:latin typeface="Cambria Math" panose="02040503050406030204" pitchFamily="18" charset="0"/>
                        </a:rPr>
                        <m:t>+</m:t>
                      </m:r>
                      <m:sSub>
                        <m:sSubPr>
                          <m:ctrlPr>
                            <a:rPr lang="ja-JP" altLang="en-US" sz="1600" i="1">
                              <a:latin typeface="Cambria Math" panose="02040503050406030204" pitchFamily="18" charset="0"/>
                            </a:rPr>
                          </m:ctrlPr>
                        </m:sSubPr>
                        <m:e>
                          <m:r>
                            <a:rPr lang="ja-JP" altLang="en-US" sz="1600" b="1" i="1">
                              <a:latin typeface="Cambria Math" panose="02040503050406030204" pitchFamily="18" charset="0"/>
                            </a:rPr>
                            <m:t>𝒇</m:t>
                          </m:r>
                        </m:e>
                        <m:sub>
                          <m:r>
                            <a:rPr lang="en-US" altLang="ja-JP" sz="1600" i="1">
                              <a:latin typeface="Cambria Math" panose="02040503050406030204" pitchFamily="18" charset="0"/>
                              <a:ea typeface="Cambria Math" panose="02040503050406030204" pitchFamily="18" charset="0"/>
                            </a:rPr>
                            <m:t>𝑑</m:t>
                          </m:r>
                        </m:sub>
                      </m:sSub>
                      <m:r>
                        <a:rPr lang="ja-JP" altLang="en-US" sz="1600">
                          <a:latin typeface="Cambria Math" panose="02040503050406030204" pitchFamily="18" charset="0"/>
                        </a:rPr>
                        <m:t>−</m:t>
                      </m:r>
                      <m:sSub>
                        <m:sSubPr>
                          <m:ctrlPr>
                            <a:rPr lang="ja-JP" altLang="en-US" sz="1600" i="1">
                              <a:latin typeface="Cambria Math" panose="02040503050406030204" pitchFamily="18" charset="0"/>
                            </a:rPr>
                          </m:ctrlPr>
                        </m:sSubPr>
                        <m:e>
                          <m:r>
                            <a:rPr lang="ja-JP" altLang="en-US" sz="1600" i="1">
                              <a:latin typeface="Cambria Math" panose="02040503050406030204" pitchFamily="18" charset="0"/>
                            </a:rPr>
                            <m:t>𝑉</m:t>
                          </m:r>
                        </m:e>
                        <m:sub>
                          <m:r>
                            <a:rPr lang="en-US" altLang="ja-JP" sz="1600" i="1">
                              <a:latin typeface="Cambria Math" panose="02040503050406030204" pitchFamily="18" charset="0"/>
                              <a:ea typeface="Cambria Math" panose="02040503050406030204" pitchFamily="18" charset="0"/>
                            </a:rPr>
                            <m:t>𝑠</m:t>
                          </m:r>
                        </m:sub>
                      </m:sSub>
                      <m:r>
                        <a:rPr lang="ja-JP" altLang="en-US" sz="1600">
                          <a:latin typeface="Cambria Math" panose="02040503050406030204" pitchFamily="18" charset="0"/>
                        </a:rPr>
                        <m:t>𝛻</m:t>
                      </m:r>
                      <m:r>
                        <a:rPr lang="ja-JP" altLang="en-US" sz="1600" i="1">
                          <a:latin typeface="Cambria Math" panose="02040503050406030204" pitchFamily="18" charset="0"/>
                        </a:rPr>
                        <m:t>𝑝</m:t>
                      </m:r>
                      <m:r>
                        <a:rPr lang="ja-JP" altLang="en-US" sz="1600">
                          <a:latin typeface="Cambria Math" panose="02040503050406030204" pitchFamily="18" charset="0"/>
                        </a:rPr>
                        <m:t>+</m:t>
                      </m:r>
                      <m:r>
                        <a:rPr lang="en-US" altLang="ja-JP" sz="1600" i="1">
                          <a:latin typeface="Cambria Math" panose="02040503050406030204" pitchFamily="18" charset="0"/>
                          <a:ea typeface="Cambria Math" panose="02040503050406030204" pitchFamily="18" charset="0"/>
                        </a:rPr>
                        <m:t>𝑚</m:t>
                      </m:r>
                      <m:r>
                        <a:rPr lang="ja-JP" altLang="en-US" sz="1600" b="1" i="1">
                          <a:latin typeface="Cambria Math" panose="02040503050406030204" pitchFamily="18" charset="0"/>
                        </a:rPr>
                        <m:t>𝒈</m:t>
                      </m:r>
                    </m:oMath>
                  </m:oMathPara>
                </a14:m>
                <a:endParaRPr lang="ja-JP" altLang="en-US" sz="1600" dirty="0">
                  <a:latin typeface="Arial" panose="020B0604020202020204" pitchFamily="34" charset="0"/>
                  <a:cs typeface="Arial" panose="020B0604020202020204" pitchFamily="34" charset="0"/>
                </a:endParaRPr>
              </a:p>
            </p:txBody>
          </p:sp>
        </mc:Choice>
        <mc:Fallback>
          <p:sp>
            <p:nvSpPr>
              <p:cNvPr id="33" name="正方形/長方形 32">
                <a:extLst>
                  <a:ext uri="{FF2B5EF4-FFF2-40B4-BE49-F238E27FC236}">
                    <a16:creationId xmlns:a16="http://schemas.microsoft.com/office/drawing/2014/main" id="{CD96E598-5B2C-3F42-82EC-6223353F439B}"/>
                  </a:ext>
                </a:extLst>
              </p:cNvPr>
              <p:cNvSpPr>
                <a:spLocks noRot="1" noChangeAspect="1" noMove="1" noResize="1" noEditPoints="1" noAdjustHandles="1" noChangeArrowheads="1" noChangeShapeType="1" noTextEdit="1"/>
              </p:cNvSpPr>
              <p:nvPr/>
            </p:nvSpPr>
            <p:spPr>
              <a:xfrm>
                <a:off x="5743520" y="4398942"/>
                <a:ext cx="3640586" cy="688586"/>
              </a:xfrm>
              <a:prstGeom prst="rect">
                <a:avLst/>
              </a:prstGeom>
              <a:blipFill>
                <a:blip r:embed="rId16"/>
                <a:stretch>
                  <a:fillRect t="-119643" b="-16964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2787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1000"/>
                                        <p:tgtEl>
                                          <p:spTgt spid="30"/>
                                        </p:tgtEl>
                                      </p:cBhvr>
                                    </p:animEffect>
                                    <p:anim calcmode="lin" valueType="num">
                                      <p:cBhvr>
                                        <p:cTn id="13" dur="1000" fill="hold"/>
                                        <p:tgtEl>
                                          <p:spTgt spid="30"/>
                                        </p:tgtEl>
                                        <p:attrNameLst>
                                          <p:attrName>ppt_x</p:attrName>
                                        </p:attrNameLst>
                                      </p:cBhvr>
                                      <p:tavLst>
                                        <p:tav tm="0">
                                          <p:val>
                                            <p:strVal val="#ppt_x"/>
                                          </p:val>
                                        </p:tav>
                                        <p:tav tm="100000">
                                          <p:val>
                                            <p:strVal val="#ppt_x"/>
                                          </p:val>
                                        </p:tav>
                                      </p:tavLst>
                                    </p:anim>
                                    <p:anim calcmode="lin" valueType="num">
                                      <p:cBhvr>
                                        <p:cTn id="14" dur="1000" fill="hold"/>
                                        <p:tgtEl>
                                          <p:spTgt spid="3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par>
                                <p:cTn id="20" presetID="14" presetClass="entr" presetSubtype="10"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randombar(horizontal)">
                                      <p:cBhvr>
                                        <p:cTn id="2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1" grpId="0" animBg="1"/>
      <p:bldP spid="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387" y="1090950"/>
            <a:ext cx="4433209" cy="4433209"/>
          </a:xfrm>
          <a:prstGeom prst="rect">
            <a:avLst/>
          </a:prstGeom>
        </p:spPr>
      </p:pic>
      <p:pic>
        <p:nvPicPr>
          <p:cNvPr id="3" name="図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57672" y="1090950"/>
            <a:ext cx="3382716" cy="2537037"/>
          </a:xfrm>
          <a:prstGeom prst="rect">
            <a:avLst/>
          </a:prstGeom>
        </p:spPr>
      </p:pic>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27" name="テキスト ボックス 26"/>
          <p:cNvSpPr txBox="1"/>
          <p:nvPr/>
        </p:nvSpPr>
        <p:spPr>
          <a:xfrm>
            <a:off x="5370272" y="4009487"/>
            <a:ext cx="3252354" cy="461665"/>
          </a:xfrm>
          <a:prstGeom prst="rect">
            <a:avLst/>
          </a:prstGeom>
          <a:noFill/>
        </p:spPr>
        <p:txBody>
          <a:bodyPr wrap="square" rtlCol="0">
            <a:spAutoFit/>
          </a:bodyPr>
          <a:lstStyle/>
          <a:p>
            <a:r>
              <a:rPr lang="ja-JP" altLang="en-US" sz="2400" dirty="0"/>
              <a:t>気泡が留まる</a:t>
            </a:r>
            <a:endParaRPr kumimoji="1" lang="ja-JP" altLang="en-US" sz="2400" dirty="0"/>
          </a:p>
        </p:txBody>
      </p:sp>
      <p:sp>
        <p:nvSpPr>
          <p:cNvPr id="17" name="右矢印 16"/>
          <p:cNvSpPr/>
          <p:nvPr/>
        </p:nvSpPr>
        <p:spPr>
          <a:xfrm rot="9196365">
            <a:off x="5350699" y="2668187"/>
            <a:ext cx="563547" cy="39346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5488034" y="4717419"/>
            <a:ext cx="3252354" cy="461665"/>
          </a:xfrm>
          <a:prstGeom prst="rect">
            <a:avLst/>
          </a:prstGeom>
          <a:noFill/>
        </p:spPr>
        <p:txBody>
          <a:bodyPr wrap="square" rtlCol="0">
            <a:spAutoFit/>
          </a:bodyPr>
          <a:lstStyle/>
          <a:p>
            <a:r>
              <a:rPr kumimoji="1" lang="ja-JP" altLang="en-US" sz="2400" dirty="0"/>
              <a:t>気泡</a:t>
            </a:r>
            <a:r>
              <a:rPr lang="ja-JP" altLang="en-US" sz="2400" dirty="0"/>
              <a:t>の抜けが早い</a:t>
            </a:r>
            <a:endParaRPr kumimoji="1" lang="ja-JP" altLang="en-US" sz="2400" dirty="0"/>
          </a:p>
        </p:txBody>
      </p:sp>
      <p:sp>
        <p:nvSpPr>
          <p:cNvPr id="23" name="下矢印 22">
            <a:extLst>
              <a:ext uri="{FF2B5EF4-FFF2-40B4-BE49-F238E27FC236}">
                <a16:creationId xmlns:a16="http://schemas.microsoft.com/office/drawing/2014/main" id="{F75BD82B-1F2C-8D48-ABC6-4DCF09391D73}"/>
              </a:ext>
            </a:extLst>
          </p:cNvPr>
          <p:cNvSpPr/>
          <p:nvPr/>
        </p:nvSpPr>
        <p:spPr>
          <a:xfrm rot="16200000">
            <a:off x="386541" y="5514541"/>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a16="http://schemas.microsoft.com/office/drawing/2014/main" id="{81960220-1E46-7A4A-ABC6-4334DCC05187}"/>
              </a:ext>
            </a:extLst>
          </p:cNvPr>
          <p:cNvSpPr txBox="1">
            <a:spLocks/>
          </p:cNvSpPr>
          <p:nvPr/>
        </p:nvSpPr>
        <p:spPr>
          <a:xfrm>
            <a:off x="876299" y="5583212"/>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rPr>
              <a:t>下杵の降下速度が大きいと気泡</a:t>
            </a:r>
            <a:r>
              <a:rPr lang="ja-JP" altLang="en-US" sz="2400">
                <a:solidFill>
                  <a:srgbClr val="FF0000"/>
                </a:solidFill>
              </a:rPr>
              <a:t>の抜けに時間がかかる</a:t>
            </a:r>
            <a:endParaRPr lang="en-US" altLang="ja-JP" sz="2400" dirty="0">
              <a:solidFill>
                <a:srgbClr val="FF0000"/>
              </a:solidFill>
            </a:endParaRPr>
          </a:p>
        </p:txBody>
      </p:sp>
      <p:sp>
        <p:nvSpPr>
          <p:cNvPr id="22" name="角丸四角形 21"/>
          <p:cNvSpPr/>
          <p:nvPr/>
        </p:nvSpPr>
        <p:spPr>
          <a:xfrm>
            <a:off x="6200471" y="2177591"/>
            <a:ext cx="1405427" cy="859753"/>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レーム 15">
            <a:extLst>
              <a:ext uri="{FF2B5EF4-FFF2-40B4-BE49-F238E27FC236}">
                <a16:creationId xmlns:a16="http://schemas.microsoft.com/office/drawing/2014/main" id="{6671A14C-2EB4-ED4F-B073-02F55E9E104C}"/>
              </a:ext>
            </a:extLst>
          </p:cNvPr>
          <p:cNvSpPr/>
          <p:nvPr/>
        </p:nvSpPr>
        <p:spPr>
          <a:xfrm>
            <a:off x="7998157" y="5320565"/>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15" y="1080365"/>
            <a:ext cx="588013" cy="2940067"/>
          </a:xfrm>
          <a:prstGeom prst="rect">
            <a:avLst/>
          </a:prstGeom>
        </p:spPr>
      </p:pic>
      <p:sp>
        <p:nvSpPr>
          <p:cNvPr id="5" name="右矢印 4"/>
          <p:cNvSpPr/>
          <p:nvPr/>
        </p:nvSpPr>
        <p:spPr>
          <a:xfrm>
            <a:off x="4159283" y="1376312"/>
            <a:ext cx="329938" cy="113121"/>
          </a:xfrm>
          <a:prstGeom prst="rightArrow">
            <a:avLst/>
          </a:prstGeom>
          <a:solidFill>
            <a:srgbClr val="E35457"/>
          </a:solidFill>
          <a:ln>
            <a:solidFill>
              <a:srgbClr val="E35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右矢印 17"/>
          <p:cNvSpPr/>
          <p:nvPr/>
        </p:nvSpPr>
        <p:spPr>
          <a:xfrm rot="10800000">
            <a:off x="4565904" y="1376312"/>
            <a:ext cx="329938" cy="113121"/>
          </a:xfrm>
          <a:prstGeom prst="rightArrow">
            <a:avLst/>
          </a:prstGeom>
          <a:solidFill>
            <a:srgbClr val="E35457"/>
          </a:solidFill>
          <a:ln>
            <a:solidFill>
              <a:srgbClr val="E35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右矢印 23">
            <a:extLst>
              <a:ext uri="{FF2B5EF4-FFF2-40B4-BE49-F238E27FC236}">
                <a16:creationId xmlns:a16="http://schemas.microsoft.com/office/drawing/2014/main" id="{742C5BCF-05A1-C24B-B18C-A93ADD86BD19}"/>
              </a:ext>
            </a:extLst>
          </p:cNvPr>
          <p:cNvSpPr/>
          <p:nvPr/>
        </p:nvSpPr>
        <p:spPr>
          <a:xfrm>
            <a:off x="3159481" y="1376312"/>
            <a:ext cx="329938" cy="113121"/>
          </a:xfrm>
          <a:prstGeom prst="rightArrow">
            <a:avLst/>
          </a:prstGeom>
          <a:solidFill>
            <a:srgbClr val="6DBD6D"/>
          </a:solidFill>
          <a:ln>
            <a:solidFill>
              <a:srgbClr val="6DBD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右矢印 27">
            <a:extLst>
              <a:ext uri="{FF2B5EF4-FFF2-40B4-BE49-F238E27FC236}">
                <a16:creationId xmlns:a16="http://schemas.microsoft.com/office/drawing/2014/main" id="{A5368F7A-CE47-AE48-824D-1721F22D7515}"/>
              </a:ext>
            </a:extLst>
          </p:cNvPr>
          <p:cNvSpPr/>
          <p:nvPr/>
        </p:nvSpPr>
        <p:spPr>
          <a:xfrm rot="10800000">
            <a:off x="3626035" y="1381217"/>
            <a:ext cx="329938" cy="113121"/>
          </a:xfrm>
          <a:prstGeom prst="rightArrow">
            <a:avLst/>
          </a:prstGeom>
          <a:solidFill>
            <a:srgbClr val="6DBD6D"/>
          </a:solidFill>
          <a:ln>
            <a:solidFill>
              <a:srgbClr val="6DBD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右矢印 29">
            <a:extLst>
              <a:ext uri="{FF2B5EF4-FFF2-40B4-BE49-F238E27FC236}">
                <a16:creationId xmlns:a16="http://schemas.microsoft.com/office/drawing/2014/main" id="{87B40E51-0602-D044-95DC-60EFDF63AB0A}"/>
              </a:ext>
            </a:extLst>
          </p:cNvPr>
          <p:cNvSpPr/>
          <p:nvPr/>
        </p:nvSpPr>
        <p:spPr>
          <a:xfrm>
            <a:off x="2151634" y="1376312"/>
            <a:ext cx="329938" cy="113121"/>
          </a:xfrm>
          <a:prstGeom prst="rightArrow">
            <a:avLst/>
          </a:prstGeom>
          <a:solidFill>
            <a:srgbClr val="FF9C44"/>
          </a:solidFill>
          <a:ln>
            <a:solidFill>
              <a:srgbClr val="FF9C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右矢印 30">
            <a:extLst>
              <a:ext uri="{FF2B5EF4-FFF2-40B4-BE49-F238E27FC236}">
                <a16:creationId xmlns:a16="http://schemas.microsoft.com/office/drawing/2014/main" id="{0838E8DC-EBA5-EC4C-B98A-D633CAEBF0CE}"/>
              </a:ext>
            </a:extLst>
          </p:cNvPr>
          <p:cNvSpPr/>
          <p:nvPr/>
        </p:nvSpPr>
        <p:spPr>
          <a:xfrm rot="10800000">
            <a:off x="2680022" y="1376312"/>
            <a:ext cx="329938" cy="113121"/>
          </a:xfrm>
          <a:prstGeom prst="rightArrow">
            <a:avLst/>
          </a:prstGeom>
          <a:solidFill>
            <a:srgbClr val="FF9C44"/>
          </a:solidFill>
          <a:ln>
            <a:solidFill>
              <a:srgbClr val="FF9C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7441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p:txBody>
          <a:bodyPr>
            <a:normAutofit/>
          </a:bodyPr>
          <a:lstStyle/>
          <a:p>
            <a:r>
              <a:rPr lang="en-US" altLang="ja-JP" dirty="0"/>
              <a:t> </a:t>
            </a:r>
            <a:r>
              <a:rPr lang="ja-JP" altLang="en-US" dirty="0"/>
              <a:t>結論</a:t>
            </a:r>
            <a:endParaRPr kumimoji="1" lang="ja-JP" altLang="en-US" dirty="0"/>
          </a:p>
        </p:txBody>
      </p:sp>
      <p:sp>
        <p:nvSpPr>
          <p:cNvPr id="19" name="テキスト ボックス 18">
            <a:extLst>
              <a:ext uri="{FF2B5EF4-FFF2-40B4-BE49-F238E27FC236}">
                <a16:creationId xmlns:a16="http://schemas.microsoft.com/office/drawing/2014/main" id="{D8C0B001-A0D6-A14F-A918-6EE4BF3F64D0}"/>
              </a:ext>
            </a:extLst>
          </p:cNvPr>
          <p:cNvSpPr txBox="1"/>
          <p:nvPr/>
        </p:nvSpPr>
        <p:spPr>
          <a:xfrm>
            <a:off x="201708" y="2095869"/>
            <a:ext cx="7684991" cy="461665"/>
          </a:xfrm>
          <a:prstGeom prst="rect">
            <a:avLst/>
          </a:prstGeom>
          <a:noFill/>
        </p:spPr>
        <p:txBody>
          <a:bodyPr wrap="square" rtlCol="0">
            <a:spAutoFit/>
          </a:bodyPr>
          <a:lstStyle/>
          <a:p>
            <a:r>
              <a:rPr lang="ja-JP" altLang="en-US" sz="2400" dirty="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充填完了時間はある下杵降下速度で極小値をとる</a:t>
            </a:r>
            <a:endParaRPr lang="en-US" altLang="ja-JP"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1" name="正方形/長方形 20">
            <a:extLst>
              <a:ext uri="{FF2B5EF4-FFF2-40B4-BE49-F238E27FC236}">
                <a16:creationId xmlns:a16="http://schemas.microsoft.com/office/drawing/2014/main" id="{51E3F494-DFEB-4B7B-BF5D-6DC364459FDF}"/>
              </a:ext>
            </a:extLst>
          </p:cNvPr>
          <p:cNvSpPr/>
          <p:nvPr/>
        </p:nvSpPr>
        <p:spPr>
          <a:xfrm>
            <a:off x="466428" y="2587279"/>
            <a:ext cx="36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2" name="テキスト ボックス 21">
            <a:extLst>
              <a:ext uri="{FF2B5EF4-FFF2-40B4-BE49-F238E27FC236}">
                <a16:creationId xmlns:a16="http://schemas.microsoft.com/office/drawing/2014/main" id="{EBB9BA03-F82F-4F7D-8A4B-D9019D951B88}"/>
              </a:ext>
            </a:extLst>
          </p:cNvPr>
          <p:cNvSpPr txBox="1"/>
          <p:nvPr/>
        </p:nvSpPr>
        <p:spPr>
          <a:xfrm>
            <a:off x="797814" y="3853539"/>
            <a:ext cx="4132967"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下杵の降下速度が大きいほど、降下初期に生じる圧力</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勾配が大きく、</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粒子が多く流入する。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D8C0B001-A0D6-A14F-A918-6EE4BF3F64D0}"/>
              </a:ext>
            </a:extLst>
          </p:cNvPr>
          <p:cNvSpPr txBox="1"/>
          <p:nvPr/>
        </p:nvSpPr>
        <p:spPr>
          <a:xfrm>
            <a:off x="492125" y="3398859"/>
            <a:ext cx="4438656"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ja-JP" altLang="en-US" sz="2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初期のフラックスの大きさ</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4" name="正方形/長方形 23">
            <a:extLst>
              <a:ext uri="{FF2B5EF4-FFF2-40B4-BE49-F238E27FC236}">
                <a16:creationId xmlns:a16="http://schemas.microsoft.com/office/drawing/2014/main" id="{51E3F494-DFEB-4B7B-BF5D-6DC364459FDF}"/>
              </a:ext>
            </a:extLst>
          </p:cNvPr>
          <p:cNvSpPr/>
          <p:nvPr/>
        </p:nvSpPr>
        <p:spPr>
          <a:xfrm>
            <a:off x="756844" y="3890269"/>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a16="http://schemas.microsoft.com/office/drawing/2014/main" id="{EBB9BA03-F82F-4F7D-8A4B-D9019D951B88}"/>
              </a:ext>
            </a:extLst>
          </p:cNvPr>
          <p:cNvSpPr txBox="1"/>
          <p:nvPr/>
        </p:nvSpPr>
        <p:spPr>
          <a:xfrm>
            <a:off x="813087" y="4988850"/>
            <a:ext cx="4132967"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下杵の降下速度が大きいほど、充填領域内に大量の空気が流入する。その空気が抜けることに時間がかかる。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20" name="図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33499" y="2903443"/>
            <a:ext cx="3886207" cy="2914655"/>
          </a:xfrm>
          <a:prstGeom prst="rect">
            <a:avLst/>
          </a:prstGeom>
        </p:spPr>
      </p:pic>
      <p:sp>
        <p:nvSpPr>
          <p:cNvPr id="26" name="テキスト ボックス 25">
            <a:extLst>
              <a:ext uri="{FF2B5EF4-FFF2-40B4-BE49-F238E27FC236}">
                <a16:creationId xmlns:a16="http://schemas.microsoft.com/office/drawing/2014/main" id="{D8C0B001-A0D6-A14F-A918-6EE4BF3F64D0}"/>
              </a:ext>
            </a:extLst>
          </p:cNvPr>
          <p:cNvSpPr txBox="1"/>
          <p:nvPr/>
        </p:nvSpPr>
        <p:spPr>
          <a:xfrm>
            <a:off x="507397" y="4534170"/>
            <a:ext cx="4438657"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流入する空気量の多さ</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a16="http://schemas.microsoft.com/office/drawing/2014/main" id="{51E3F494-DFEB-4B7B-BF5D-6DC364459FDF}"/>
              </a:ext>
            </a:extLst>
          </p:cNvPr>
          <p:cNvSpPr/>
          <p:nvPr/>
        </p:nvSpPr>
        <p:spPr>
          <a:xfrm>
            <a:off x="772117" y="5025580"/>
            <a:ext cx="36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31" name="フレーム 30">
            <a:extLst>
              <a:ext uri="{FF2B5EF4-FFF2-40B4-BE49-F238E27FC236}">
                <a16:creationId xmlns:a16="http://schemas.microsoft.com/office/drawing/2014/main" id="{CEF0B1FA-76EB-44E0-B986-A5F3620F991C}"/>
              </a:ext>
            </a:extLst>
          </p:cNvPr>
          <p:cNvSpPr/>
          <p:nvPr/>
        </p:nvSpPr>
        <p:spPr>
          <a:xfrm>
            <a:off x="6772921" y="1833222"/>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a16="http://schemas.microsoft.com/office/drawing/2014/main" id="{EBB9BA03-F82F-4F7D-8A4B-D9019D951B88}"/>
              </a:ext>
            </a:extLst>
          </p:cNvPr>
          <p:cNvSpPr txBox="1"/>
          <p:nvPr/>
        </p:nvSpPr>
        <p:spPr>
          <a:xfrm>
            <a:off x="502428" y="2550549"/>
            <a:ext cx="4900844"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下杵の降下速度が大きいほど充填完了時間が短くなるというわけでは</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ない。それは吸引効果が持つ</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つの性質のためである。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4266067841"/>
      </p:ext>
    </p:extLst>
  </p:cSld>
  <p:clrMapOvr>
    <a:masterClrMapping/>
  </p:clrMapOvr>
</p:sld>
</file>

<file path=ppt/theme/theme1.xml><?xml version="1.0" encoding="utf-8"?>
<a:theme xmlns:a="http://schemas.openxmlformats.org/drawingml/2006/main" name="1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デザインの設定">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30814</TotalTime>
  <Words>1755</Words>
  <Application>Microsoft Macintosh PowerPoint</Application>
  <PresentationFormat>画面に合わせる (4:3)</PresentationFormat>
  <Paragraphs>202</Paragraphs>
  <Slides>14</Slides>
  <Notes>9</Notes>
  <HiddenSlides>5</HiddenSlides>
  <MMClips>6</MMClips>
  <ScaleCrop>false</ScaleCrop>
  <HeadingPairs>
    <vt:vector size="6" baseType="variant">
      <vt:variant>
        <vt:lpstr>使用されているフォント</vt:lpstr>
      </vt:variant>
      <vt:variant>
        <vt:i4>11</vt:i4>
      </vt:variant>
      <vt:variant>
        <vt:lpstr>テーマ</vt:lpstr>
      </vt:variant>
      <vt:variant>
        <vt:i4>3</vt:i4>
      </vt:variant>
      <vt:variant>
        <vt:lpstr>スライド タイトル</vt:lpstr>
      </vt:variant>
      <vt:variant>
        <vt:i4>14</vt:i4>
      </vt:variant>
    </vt:vector>
  </HeadingPairs>
  <TitlesOfParts>
    <vt:vector size="28" baseType="lpstr">
      <vt:lpstr>ＭＳ Ｐゴシック</vt:lpstr>
      <vt:lpstr>Segoe UI</vt:lpstr>
      <vt:lpstr>ヒラギノ丸ゴ Pro W4</vt:lpstr>
      <vt:lpstr>メイリオ</vt:lpstr>
      <vt:lpstr>源ノ角ゴシック JP Normal</vt:lpstr>
      <vt:lpstr>游ゴシック</vt:lpstr>
      <vt:lpstr>游ゴシック Light</vt:lpstr>
      <vt:lpstr>Arial</vt:lpstr>
      <vt:lpstr>Calibri</vt:lpstr>
      <vt:lpstr>Cambria Math</vt:lpstr>
      <vt:lpstr>Times New Roman</vt:lpstr>
      <vt:lpstr>1_デザインの設定</vt:lpstr>
      <vt:lpstr>デザインの設定</vt:lpstr>
      <vt:lpstr>3_デザインの設定</vt:lpstr>
      <vt:lpstr>PowerPoint プレゼンテーション</vt:lpstr>
      <vt:lpstr> 研究背景</vt:lpstr>
      <vt:lpstr> 先行研究・本研究の目的</vt:lpstr>
      <vt:lpstr> 解析条件</vt:lpstr>
      <vt:lpstr> 結果・考察</vt:lpstr>
      <vt:lpstr> 結果・考察</vt:lpstr>
      <vt:lpstr> 結果・考察</vt:lpstr>
      <vt:lpstr> 結果・考察</vt:lpstr>
      <vt:lpstr> 結論</vt:lpstr>
      <vt:lpstr> 解析手法</vt:lpstr>
      <vt:lpstr> Numerical Method</vt:lpstr>
      <vt:lpstr> Numerical Method</vt:lpstr>
      <vt:lpstr> 解析手法</vt:lpstr>
      <vt:lpstr> 結果・考察</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Yoshida</dc:creator>
  <cp:lastModifiedBy>yoshida kosei</cp:lastModifiedBy>
  <cp:revision>3482</cp:revision>
  <dcterms:created xsi:type="dcterms:W3CDTF">2018-11-05T05:45:49Z</dcterms:created>
  <dcterms:modified xsi:type="dcterms:W3CDTF">2019-07-20T09:16:41Z</dcterms:modified>
</cp:coreProperties>
</file>